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2" r:id="rId9"/>
    <p:sldId id="271" r:id="rId10"/>
    <p:sldId id="272" r:id="rId11"/>
    <p:sldId id="273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E4ECC0-CF9B-4D8B-A5B8-ECBD40E85DFB}" type="datetimeFigureOut">
              <a:rPr lang="en-IN" smtClean="0"/>
              <a:t>27-07-2022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E6A906-F103-46D9-B5CD-F03DE62EAF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9537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36D73-B106-46A0-8CEC-77D784D4CFB3}" type="datetimeFigureOut">
              <a:rPr lang="en-IN" smtClean="0"/>
              <a:t>27-07-2022</a:t>
            </a:fld>
            <a:endParaRPr lang="en-IN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049534-5FB4-4A7C-9B9D-8419616ED89F}" type="slidenum">
              <a:rPr lang="en-IN" smtClean="0"/>
              <a:t>‹#›</a:t>
            </a:fld>
            <a:endParaRPr lang="en-IN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36D73-B106-46A0-8CEC-77D784D4CFB3}" type="datetimeFigureOut">
              <a:rPr lang="en-IN" smtClean="0"/>
              <a:t>27-07-2022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049534-5FB4-4A7C-9B9D-8419616ED89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36D73-B106-46A0-8CEC-77D784D4CFB3}" type="datetimeFigureOut">
              <a:rPr lang="en-IN" smtClean="0"/>
              <a:t>27-07-2022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049534-5FB4-4A7C-9B9D-8419616ED89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36D73-B106-46A0-8CEC-77D784D4CFB3}" type="datetimeFigureOut">
              <a:rPr lang="en-IN" smtClean="0"/>
              <a:t>27-07-2022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049534-5FB4-4A7C-9B9D-8419616ED89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36D73-B106-46A0-8CEC-77D784D4CFB3}" type="datetimeFigureOut">
              <a:rPr lang="en-IN" smtClean="0"/>
              <a:t>27-07-2022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049534-5FB4-4A7C-9B9D-8419616ED89F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36D73-B106-46A0-8CEC-77D784D4CFB3}" type="datetimeFigureOut">
              <a:rPr lang="en-IN" smtClean="0"/>
              <a:t>27-07-2022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049534-5FB4-4A7C-9B9D-8419616ED89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36D73-B106-46A0-8CEC-77D784D4CFB3}" type="datetimeFigureOut">
              <a:rPr lang="en-IN" smtClean="0"/>
              <a:t>27-07-2022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049534-5FB4-4A7C-9B9D-8419616ED89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36D73-B106-46A0-8CEC-77D784D4CFB3}" type="datetimeFigureOut">
              <a:rPr lang="en-IN" smtClean="0"/>
              <a:t>27-07-2022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049534-5FB4-4A7C-9B9D-8419616ED89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36D73-B106-46A0-8CEC-77D784D4CFB3}" type="datetimeFigureOut">
              <a:rPr lang="en-IN" smtClean="0"/>
              <a:t>27-07-2022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049534-5FB4-4A7C-9B9D-8419616ED89F}" type="slidenum">
              <a:rPr lang="en-IN" smtClean="0"/>
              <a:t>‹#›</a:t>
            </a:fld>
            <a:endParaRPr lang="en-IN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36D73-B106-46A0-8CEC-77D784D4CFB3}" type="datetimeFigureOut">
              <a:rPr lang="en-IN" smtClean="0"/>
              <a:t>27-07-2022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049534-5FB4-4A7C-9B9D-8419616ED89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36D73-B106-46A0-8CEC-77D784D4CFB3}" type="datetimeFigureOut">
              <a:rPr lang="en-IN" smtClean="0"/>
              <a:t>27-07-2022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049534-5FB4-4A7C-9B9D-8419616ED89F}" type="slidenum">
              <a:rPr lang="en-IN" smtClean="0"/>
              <a:t>‹#›</a:t>
            </a:fld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9B36D73-B106-46A0-8CEC-77D784D4CFB3}" type="datetimeFigureOut">
              <a:rPr lang="en-IN" smtClean="0"/>
              <a:t>27-07-2022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6049534-5FB4-4A7C-9B9D-8419616ED89F}" type="slidenum">
              <a:rPr lang="en-IN" smtClean="0"/>
              <a:t>‹#›</a:t>
            </a:fld>
            <a:endParaRPr lang="en-IN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412776"/>
            <a:ext cx="8496944" cy="14700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IN" sz="2000" b="1" dirty="0" err="1" smtClean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Rayat</a:t>
            </a:r>
            <a:r>
              <a:rPr lang="en-IN" sz="2000" b="1" dirty="0" smtClean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b="1" dirty="0" err="1" smtClean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Shikshan</a:t>
            </a:r>
            <a:r>
              <a:rPr lang="en-IN" sz="2000" b="1" dirty="0" smtClean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b="1" dirty="0" err="1" smtClean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Saanstha’s</a:t>
            </a:r>
            <a:r>
              <a:rPr lang="en-IN" sz="2000" b="1" dirty="0" smtClean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2000" b="1" dirty="0" smtClean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200" b="1" dirty="0" smtClean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Arts, Science &amp; Commerce College, </a:t>
            </a:r>
            <a:r>
              <a:rPr lang="en-IN" sz="3200" b="1" dirty="0" err="1" smtClean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Mokhada</a:t>
            </a:r>
            <a:r>
              <a:rPr lang="en-IN" sz="3200" b="1" dirty="0" smtClean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3200" b="1" dirty="0" smtClean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200" b="1" dirty="0" smtClean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Dist. : </a:t>
            </a:r>
            <a:r>
              <a:rPr lang="en-IN" sz="3200" b="1" dirty="0" err="1" smtClean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Palghar</a:t>
            </a:r>
            <a:endParaRPr lang="en-IN" sz="3200" b="1" dirty="0">
              <a:ln/>
              <a:solidFill>
                <a:schemeClr val="accent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3861048"/>
            <a:ext cx="7776864" cy="148701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IN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 : </a:t>
            </a:r>
            <a:r>
              <a:rPr lang="en-IN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S.Y.B.Sc</a:t>
            </a:r>
            <a:r>
              <a:rPr lang="en-IN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				Semester </a:t>
            </a:r>
            <a:r>
              <a:rPr lang="en-IN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IN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endParaRPr lang="en-IN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IN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IN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Prepared by :- Mr. </a:t>
            </a:r>
            <a:r>
              <a:rPr lang="en-IN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Patil</a:t>
            </a:r>
            <a:r>
              <a:rPr lang="en-IN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Prashant K.</a:t>
            </a:r>
            <a:endParaRPr lang="en-IN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C:\Users\Lenovo\Documents\My Received Files\4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1937"/>
            <a:ext cx="936104" cy="847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erayat.org/images/ra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740352" y="152400"/>
            <a:ext cx="1125415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3658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548680"/>
            <a:ext cx="6088720" cy="86895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I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Neighbourhood of a </a:t>
            </a:r>
            <a:r>
              <a:rPr lang="en-IN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 in </a:t>
            </a:r>
            <a:r>
              <a:rPr lang="en-IN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ℝ</a:t>
            </a:r>
            <a:r>
              <a:rPr lang="en-IN" sz="32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I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060848"/>
            <a:ext cx="7992888" cy="3672408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Let p </a:t>
            </a:r>
            <a:r>
              <a:rPr lang="en-IN" sz="2400" dirty="0" smtClean="0">
                <a:latin typeface="Cambria Math"/>
                <a:ea typeface="Cambria Math"/>
                <a:cs typeface="Times New Roman" panose="02020603050405020304" pitchFamily="18" charset="0"/>
              </a:rPr>
              <a:t>∈ </a:t>
            </a:r>
            <a:r>
              <a:rPr lang="en-IN" sz="2400" dirty="0" err="1" smtClean="0">
                <a:latin typeface="Cambria Math"/>
                <a:ea typeface="Cambria Math"/>
                <a:cs typeface="Times New Roman" panose="02020603050405020304" pitchFamily="18" charset="0"/>
              </a:rPr>
              <a:t>ℝ</a:t>
            </a:r>
            <a:r>
              <a:rPr lang="en-IN" sz="2400" b="1" baseline="30000" dirty="0" err="1" smtClean="0">
                <a:latin typeface="Cambria Math"/>
                <a:ea typeface="Cambria Math"/>
                <a:cs typeface="Times New Roman" panose="02020603050405020304" pitchFamily="18" charset="0"/>
              </a:rPr>
              <a:t>n</a:t>
            </a:r>
            <a:r>
              <a:rPr lang="en-IN" sz="2400" dirty="0" smtClean="0">
                <a:latin typeface="Cambria Math"/>
                <a:ea typeface="Cambria Math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be any point in </a:t>
            </a:r>
            <a:r>
              <a:rPr lang="en-IN" sz="2400" dirty="0" err="1">
                <a:latin typeface="Cambria Math"/>
                <a:ea typeface="Cambria Math"/>
                <a:cs typeface="Times New Roman" panose="02020603050405020304" pitchFamily="18" charset="0"/>
              </a:rPr>
              <a:t>ℝ</a:t>
            </a:r>
            <a:r>
              <a:rPr lang="en-IN" sz="2400" b="1" baseline="30000" dirty="0" err="1">
                <a:latin typeface="Cambria Math"/>
                <a:ea typeface="Cambria Math"/>
                <a:cs typeface="Times New Roman" panose="02020603050405020304" pitchFamily="18" charset="0"/>
              </a:rPr>
              <a:t>n</a:t>
            </a:r>
            <a:r>
              <a:rPr lang="en-IN" sz="24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. A set S is said to be neighbourhood of p if there exists a open subset of S containing p. </a:t>
            </a:r>
          </a:p>
          <a:p>
            <a:pPr marL="82296" indent="0" algn="just">
              <a:buNone/>
            </a:pPr>
            <a:r>
              <a:rPr lang="en-IN" sz="2400" dirty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	</a:t>
            </a:r>
            <a:r>
              <a:rPr lang="en-IN" sz="24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i.e. if there exists a open set U such that p </a:t>
            </a:r>
            <a:r>
              <a:rPr lang="en-IN" sz="2400" dirty="0" smtClean="0">
                <a:latin typeface="Cambria Math"/>
                <a:ea typeface="Cambria Math"/>
                <a:cs typeface="Times New Roman" panose="02020603050405020304" pitchFamily="18" charset="0"/>
              </a:rPr>
              <a:t>∈ </a:t>
            </a:r>
            <a:r>
              <a:rPr lang="en-IN" sz="24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U </a:t>
            </a:r>
            <a:r>
              <a:rPr lang="en-IN" sz="2400" dirty="0" smtClean="0">
                <a:latin typeface="Cambria Math"/>
                <a:ea typeface="Cambria Math"/>
                <a:cs typeface="Times New Roman" panose="02020603050405020304" pitchFamily="18" charset="0"/>
              </a:rPr>
              <a:t>⊆</a:t>
            </a:r>
            <a:r>
              <a:rPr lang="en-IN" sz="24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S.</a:t>
            </a:r>
          </a:p>
          <a:p>
            <a:pPr marL="82296" indent="0" algn="just">
              <a:buNone/>
            </a:pPr>
            <a:endParaRPr lang="en-I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 : </a:t>
            </a:r>
          </a:p>
          <a:p>
            <a:pPr marL="82296" indent="0" algn="just">
              <a:buNone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any point (9,1) x (0,1) any set S containing (0, 1) x (0, 1) is a neighbourhood of p.</a:t>
            </a:r>
          </a:p>
          <a:p>
            <a:pPr marL="82296" indent="0" algn="just">
              <a:buNone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41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776" y="476672"/>
            <a:ext cx="4216512" cy="922114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I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Closed Set in </a:t>
            </a:r>
            <a:r>
              <a:rPr lang="en-I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ℝ</a:t>
            </a:r>
            <a:r>
              <a:rPr lang="en-IN" sz="3600" b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I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392" y="1772816"/>
            <a:ext cx="7962088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Let S </a:t>
            </a:r>
            <a:r>
              <a:rPr lang="en-IN" sz="2400" dirty="0" smtClean="0">
                <a:latin typeface="Cambria Math"/>
                <a:ea typeface="Cambria Math"/>
                <a:cs typeface="Times New Roman" panose="02020603050405020304" pitchFamily="18" charset="0"/>
              </a:rPr>
              <a:t>⊆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err="1">
                <a:latin typeface="Cambria Math"/>
                <a:ea typeface="Cambria Math"/>
                <a:cs typeface="Times New Roman" panose="02020603050405020304" pitchFamily="18" charset="0"/>
              </a:rPr>
              <a:t>ℝ</a:t>
            </a:r>
            <a:r>
              <a:rPr lang="en-IN" sz="2400" b="1" baseline="30000" dirty="0" err="1">
                <a:latin typeface="Cambria Math"/>
                <a:ea typeface="Cambria Math"/>
                <a:cs typeface="Times New Roman" panose="02020603050405020304" pitchFamily="18" charset="0"/>
              </a:rPr>
              <a:t>n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 a non-empty subset of </a:t>
            </a:r>
            <a:r>
              <a:rPr lang="en-IN" sz="2400" dirty="0" err="1">
                <a:latin typeface="Cambria Math"/>
                <a:ea typeface="Cambria Math"/>
                <a:cs typeface="Times New Roman" panose="02020603050405020304" pitchFamily="18" charset="0"/>
              </a:rPr>
              <a:t>ℝ</a:t>
            </a:r>
            <a:r>
              <a:rPr lang="en-IN" sz="2400" b="1" baseline="30000" dirty="0" err="1">
                <a:latin typeface="Cambria Math"/>
                <a:ea typeface="Cambria Math"/>
                <a:cs typeface="Times New Roman" panose="02020603050405020304" pitchFamily="18" charset="0"/>
              </a:rPr>
              <a:t>n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S is said to closed in  if </a:t>
            </a:r>
            <a:r>
              <a:rPr lang="en-I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IN" sz="2400" b="1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open in </a:t>
            </a:r>
            <a:r>
              <a:rPr lang="en-IN" sz="2400" dirty="0" err="1">
                <a:latin typeface="Cambria Math"/>
                <a:ea typeface="Cambria Math"/>
                <a:cs typeface="Times New Roman" panose="02020603050405020304" pitchFamily="18" charset="0"/>
              </a:rPr>
              <a:t>ℝ</a:t>
            </a:r>
            <a:r>
              <a:rPr lang="en-IN" sz="2400" b="1" baseline="30000" dirty="0" err="1">
                <a:latin typeface="Cambria Math"/>
                <a:ea typeface="Cambria Math"/>
                <a:cs typeface="Times New Roman" panose="02020603050405020304" pitchFamily="18" charset="0"/>
              </a:rPr>
              <a:t>n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82296" indent="0">
              <a:buNone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 : </a:t>
            </a:r>
          </a:p>
          <a:p>
            <a:pPr marL="82296" indent="0">
              <a:buNone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set S = {(x, y) </a:t>
            </a:r>
            <a:r>
              <a:rPr lang="en-IN" sz="2400" dirty="0">
                <a:latin typeface="Cambria Math"/>
                <a:ea typeface="Cambria Math"/>
                <a:cs typeface="Times New Roman" panose="02020603050405020304" pitchFamily="18" charset="0"/>
              </a:rPr>
              <a:t>∈ </a:t>
            </a:r>
            <a:r>
              <a:rPr lang="en-IN" sz="2400" dirty="0" smtClean="0">
                <a:latin typeface="Cambria Math"/>
                <a:ea typeface="Cambria Math"/>
                <a:cs typeface="Times New Roman" panose="02020603050405020304" pitchFamily="18" charset="0"/>
              </a:rPr>
              <a:t>ℝ</a:t>
            </a:r>
            <a:r>
              <a:rPr lang="en-IN" sz="2400" b="1" baseline="30000" dirty="0" smtClean="0">
                <a:latin typeface="Cambria Math"/>
                <a:ea typeface="Cambria Math"/>
                <a:cs typeface="Times New Roman" panose="02020603050405020304" pitchFamily="18" charset="0"/>
              </a:rPr>
              <a:t>2</a:t>
            </a:r>
            <a:r>
              <a:rPr lang="en-IN" sz="2400" b="1" baseline="300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/  x ≤ 0}is a Closed subset of </a:t>
            </a:r>
            <a:r>
              <a:rPr lang="en-IN" sz="2400" dirty="0">
                <a:latin typeface="Cambria Math"/>
                <a:ea typeface="Cambria Math"/>
                <a:cs typeface="Times New Roman" panose="02020603050405020304" pitchFamily="18" charset="0"/>
              </a:rPr>
              <a:t>ℝ</a:t>
            </a:r>
            <a:r>
              <a:rPr lang="en-IN" sz="2400" b="1" baseline="30000" dirty="0">
                <a:latin typeface="Cambria Math"/>
                <a:ea typeface="Cambria Math"/>
                <a:cs typeface="Times New Roman" panose="02020603050405020304" pitchFamily="18" charset="0"/>
              </a:rPr>
              <a:t>2</a:t>
            </a:r>
            <a:r>
              <a:rPr lang="en-IN" sz="24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as the set given by </a:t>
            </a:r>
            <a:r>
              <a:rPr lang="en-IN" sz="2400" dirty="0" err="1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S</a:t>
            </a:r>
            <a:r>
              <a:rPr lang="en-IN" sz="2400" b="1" baseline="30000" dirty="0" err="1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c</a:t>
            </a:r>
            <a:r>
              <a:rPr lang="en-IN" sz="24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= {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x, y) </a:t>
            </a:r>
            <a:r>
              <a:rPr lang="en-IN" sz="2400" dirty="0">
                <a:latin typeface="Cambria Math"/>
                <a:ea typeface="Cambria Math"/>
                <a:cs typeface="Times New Roman" panose="02020603050405020304" pitchFamily="18" charset="0"/>
              </a:rPr>
              <a:t>∈ ℝ</a:t>
            </a:r>
            <a:r>
              <a:rPr lang="en-IN" sz="2400" b="1" baseline="30000" dirty="0">
                <a:latin typeface="Cambria Math"/>
                <a:ea typeface="Cambria Math"/>
                <a:cs typeface="Times New Roman" panose="02020603050405020304" pitchFamily="18" charset="0"/>
              </a:rPr>
              <a:t>2</a:t>
            </a:r>
            <a:r>
              <a:rPr lang="en-IN" sz="2400" b="1" baseline="30000" dirty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IN" sz="2400" dirty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/  x </a:t>
            </a:r>
            <a:r>
              <a:rPr lang="en-IN" sz="24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&gt; </a:t>
            </a:r>
            <a:r>
              <a:rPr lang="en-IN" sz="2400" dirty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0</a:t>
            </a:r>
            <a:r>
              <a:rPr lang="en-IN" sz="24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} is an Open set in </a:t>
            </a:r>
            <a:r>
              <a:rPr lang="en-IN" sz="2400" dirty="0">
                <a:latin typeface="Cambria Math"/>
                <a:ea typeface="Cambria Math"/>
                <a:cs typeface="Times New Roman" panose="02020603050405020304" pitchFamily="18" charset="0"/>
              </a:rPr>
              <a:t>ℝ</a:t>
            </a:r>
            <a:r>
              <a:rPr lang="en-IN" sz="2400" b="1" baseline="30000" dirty="0">
                <a:latin typeface="Cambria Math"/>
                <a:ea typeface="Cambria Math"/>
                <a:cs typeface="Times New Roman" panose="02020603050405020304" pitchFamily="18" charset="0"/>
              </a:rPr>
              <a:t>2</a:t>
            </a:r>
            <a:r>
              <a:rPr lang="en-IN" sz="2400" dirty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.</a:t>
            </a:r>
          </a:p>
          <a:p>
            <a:pPr marL="82296" indent="0">
              <a:buNone/>
            </a:pPr>
            <a:endParaRPr lang="en-IN" sz="2400" dirty="0">
              <a:latin typeface="Times New Roman" panose="02020603050405020304" pitchFamily="18" charset="0"/>
              <a:ea typeface="Cambria Math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en-IN" sz="24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Remark :</a:t>
            </a:r>
          </a:p>
          <a:p>
            <a:pPr marL="82296" indent="0">
              <a:buNone/>
            </a:pPr>
            <a:r>
              <a:rPr lang="en-IN" sz="24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The set A = {(x, y) </a:t>
            </a:r>
            <a:r>
              <a:rPr lang="en-IN" sz="2400" dirty="0">
                <a:latin typeface="Cambria Math"/>
                <a:ea typeface="Cambria Math"/>
                <a:cs typeface="Times New Roman" panose="02020603050405020304" pitchFamily="18" charset="0"/>
              </a:rPr>
              <a:t>∈ ℝ</a:t>
            </a:r>
            <a:r>
              <a:rPr lang="en-IN" sz="2400" b="1" baseline="30000" dirty="0">
                <a:latin typeface="Cambria Math"/>
                <a:ea typeface="Cambria Math"/>
                <a:cs typeface="Times New Roman" panose="02020603050405020304" pitchFamily="18" charset="0"/>
              </a:rPr>
              <a:t>2</a:t>
            </a:r>
            <a:r>
              <a:rPr lang="en-IN" sz="2400" b="1" baseline="30000" dirty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IN" sz="2400" dirty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/  </a:t>
            </a:r>
            <a:r>
              <a:rPr lang="en-IN" sz="24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0 &lt; x + y </a:t>
            </a:r>
            <a:r>
              <a:rPr lang="en-IN" sz="2400" dirty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≤ </a:t>
            </a:r>
            <a:r>
              <a:rPr lang="en-IN" sz="24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1}is neither open nor closed in </a:t>
            </a:r>
            <a:r>
              <a:rPr lang="en-IN" sz="2400" dirty="0">
                <a:latin typeface="Cambria Math"/>
                <a:ea typeface="Cambria Math"/>
                <a:cs typeface="Times New Roman" panose="02020603050405020304" pitchFamily="18" charset="0"/>
              </a:rPr>
              <a:t>ℝ</a:t>
            </a:r>
            <a:r>
              <a:rPr lang="en-IN" sz="2400" b="1" baseline="30000" dirty="0">
                <a:latin typeface="Cambria Math"/>
                <a:ea typeface="Cambria Math"/>
                <a:cs typeface="Times New Roman" panose="02020603050405020304" pitchFamily="18" charset="0"/>
              </a:rPr>
              <a:t>2</a:t>
            </a:r>
            <a:r>
              <a:rPr lang="en-IN" sz="24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.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70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4488" y="327794"/>
            <a:ext cx="6665944" cy="1012974"/>
          </a:xfrm>
          <a:gradFill flip="none" rotWithShape="1">
            <a:gsLst>
              <a:gs pos="0">
                <a:schemeClr val="accent3">
                  <a:tint val="92000"/>
                  <a:satMod val="170000"/>
                </a:schemeClr>
              </a:gs>
              <a:gs pos="15000">
                <a:schemeClr val="accent3">
                  <a:tint val="92000"/>
                  <a:shade val="99000"/>
                  <a:satMod val="170000"/>
                </a:schemeClr>
              </a:gs>
              <a:gs pos="62000">
                <a:schemeClr val="accent3">
                  <a:tint val="96000"/>
                  <a:shade val="80000"/>
                  <a:satMod val="170000"/>
                </a:schemeClr>
              </a:gs>
              <a:gs pos="97000">
                <a:schemeClr val="accent3">
                  <a:tint val="98000"/>
                  <a:shade val="63000"/>
                  <a:satMod val="170000"/>
                </a:schemeClr>
              </a:gs>
              <a:gs pos="100000">
                <a:schemeClr val="accent3">
                  <a:shade val="62000"/>
                  <a:satMod val="17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IN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Sequences in </a:t>
            </a:r>
            <a:r>
              <a:rPr lang="en-IN" sz="4400" b="1" u="sng" dirty="0" err="1" smtClean="0"/>
              <a:t>ℝ</a:t>
            </a:r>
            <a:r>
              <a:rPr lang="en-IN" sz="4400" b="1" u="sng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IN" sz="4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71600" y="2060848"/>
                <a:ext cx="8028384" cy="4104456"/>
              </a:xfrm>
            </p:spPr>
            <p:txBody>
              <a:bodyPr>
                <a:normAutofit/>
              </a:bodyPr>
              <a:lstStyle/>
              <a:p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Definition :</a:t>
                </a:r>
              </a:p>
              <a:p>
                <a:pPr marL="82296" indent="0">
                  <a:buNone/>
                </a:pP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A function f : </a:t>
                </a:r>
                <a:r>
                  <a:rPr lang="en-IN" sz="2400" dirty="0" smtClean="0">
                    <a:latin typeface="Cambria Math"/>
                    <a:ea typeface="Cambria Math"/>
                    <a:cs typeface="Times New Roman" panose="02020603050405020304" pitchFamily="18" charset="0"/>
                  </a:rPr>
                  <a:t>ℕ → </a:t>
                </a:r>
                <a:r>
                  <a:rPr lang="en-IN" sz="2400" dirty="0" err="1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ℝ</a:t>
                </a:r>
                <a:r>
                  <a:rPr lang="en-IN" sz="2400" b="1" baseline="30000" dirty="0" err="1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n</a:t>
                </a: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is called a sequence in </a:t>
                </a:r>
                <a:r>
                  <a:rPr lang="en-IN" sz="2400" dirty="0" err="1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ℝ</a:t>
                </a:r>
                <a:r>
                  <a:rPr lang="en-IN" sz="2400" b="1" baseline="30000" dirty="0" err="1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n</a:t>
                </a: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.</a:t>
                </a:r>
              </a:p>
              <a:p>
                <a:pPr marL="82296" indent="0">
                  <a:buNone/>
                </a:pPr>
                <a:r>
                  <a:rPr lang="en-IN" sz="2400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  Let f(m) = </a:t>
                </a:r>
                <a:r>
                  <a:rPr lang="en-IN" sz="2400" dirty="0" err="1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x</a:t>
                </a:r>
                <a:r>
                  <a:rPr lang="en-IN" sz="2400" b="1" baseline="-25000" dirty="0" err="1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m</a:t>
                </a: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. We denote sequence by (</a:t>
                </a:r>
                <a:r>
                  <a:rPr lang="en-IN" sz="2400" dirty="0" err="1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x</a:t>
                </a:r>
                <a:r>
                  <a:rPr lang="en-IN" sz="2400" b="1" baseline="-25000" dirty="0" err="1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m</a:t>
                </a: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) where </a:t>
                </a:r>
                <a:r>
                  <a:rPr lang="en-IN" sz="2400" dirty="0" err="1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x</a:t>
                </a:r>
                <a:r>
                  <a:rPr lang="en-IN" sz="2400" b="1" baseline="-25000" dirty="0" err="1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m</a:t>
                </a: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Cambria Math"/>
                    <a:ea typeface="Cambria Math"/>
                    <a:cs typeface="Times New Roman" panose="02020603050405020304" pitchFamily="18" charset="0"/>
                  </a:rPr>
                  <a:t>∈ </a:t>
                </a:r>
                <a:r>
                  <a:rPr lang="en-IN" sz="2400" dirty="0" err="1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ℝ</a:t>
                </a:r>
                <a:r>
                  <a:rPr lang="en-IN" sz="2400" b="1" baseline="30000" dirty="0" err="1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n</a:t>
                </a:r>
                <a:endParaRPr lang="en-IN" sz="2400" b="1" baseline="30000" dirty="0" smtClean="0"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  <a:p>
                <a:pPr marL="82296" indent="0">
                  <a:buNone/>
                </a:pPr>
                <a:r>
                  <a:rPr lang="en-IN" sz="2400" b="1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</a:t>
                </a:r>
                <a:r>
                  <a:rPr lang="en-IN" sz="2400" b="1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  </a:t>
                </a: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has n coordinates &amp; we write</a:t>
                </a:r>
              </a:p>
              <a:p>
                <a:pPr marL="82296" indent="0">
                  <a:buNone/>
                </a:pPr>
                <a:r>
                  <a:rPr lang="en-IN" sz="2400" b="1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	</a:t>
                </a:r>
                <a:r>
                  <a:rPr lang="en-IN" sz="2400" dirty="0" err="1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x</a:t>
                </a:r>
                <a:r>
                  <a:rPr lang="en-IN" sz="2400" b="1" baseline="-25000" dirty="0" err="1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m</a:t>
                </a: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=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IN" sz="2400" i="1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IN" sz="2400" i="0">
                            <a:latin typeface="Cambria Math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IN" sz="2400" i="0">
                            <a:latin typeface="Cambria Math"/>
                          </a:rPr>
                          <m:t>m</m:t>
                        </m:r>
                      </m:sub>
                      <m:sup>
                        <m:r>
                          <a:rPr lang="en-IN" sz="2400" i="0">
                            <a:latin typeface="Cambria Math"/>
                          </a:rPr>
                          <m:t>(1)</m:t>
                        </m:r>
                      </m:sup>
                    </m:sSubSup>
                    <m:r>
                      <a:rPr lang="en-IN" sz="2400" i="0">
                        <a:latin typeface="Cambria Math"/>
                      </a:rPr>
                      <m:t>, </m:t>
                    </m:r>
                    <m:sSubSup>
                      <m:sSubSupPr>
                        <m:ctrlPr>
                          <a:rPr lang="en-IN" sz="2400" i="1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IN" sz="2400" i="0">
                            <a:latin typeface="Cambria Math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IN" sz="2400" i="0">
                            <a:latin typeface="Cambria Math"/>
                          </a:rPr>
                          <m:t>m</m:t>
                        </m:r>
                      </m:sub>
                      <m:sup>
                        <m:r>
                          <a:rPr lang="en-IN" sz="2400" i="0">
                            <a:latin typeface="Cambria Math"/>
                          </a:rPr>
                          <m:t>(2)</m:t>
                        </m:r>
                      </m:sup>
                    </m:sSubSup>
                    <m:r>
                      <a:rPr lang="en-IN" sz="2400" i="0">
                        <a:latin typeface="Cambria Math"/>
                      </a:rPr>
                      <m:t>, ……., </m:t>
                    </m:r>
                    <m:sSubSup>
                      <m:sSubSupPr>
                        <m:ctrlPr>
                          <a:rPr lang="en-IN" sz="2400" i="1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IN" sz="2400" i="0">
                            <a:latin typeface="Cambria Math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IN" sz="2400" i="0">
                            <a:latin typeface="Cambria Math"/>
                          </a:rPr>
                          <m:t>m</m:t>
                        </m:r>
                      </m:sub>
                      <m:sup>
                        <m:r>
                          <a:rPr lang="en-IN" sz="2400" i="0">
                            <a:latin typeface="Cambria Math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IN" sz="2400" i="0">
                            <a:latin typeface="Cambria Math"/>
                          </a:rPr>
                          <m:t>n</m:t>
                        </m:r>
                        <m:r>
                          <a:rPr lang="en-IN" sz="2400" i="0">
                            <a:latin typeface="Cambria Math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)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Example :</a:t>
                </a:r>
              </a:p>
              <a:p>
                <a:pPr marL="82296" indent="0">
                  <a:buNone/>
                </a:pPr>
                <a:r>
                  <a:rPr lang="en-IN" sz="2400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  </a:t>
                </a:r>
                <a:r>
                  <a:rPr lang="en-IN" sz="2400" dirty="0" err="1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x</a:t>
                </a:r>
                <a:r>
                  <a:rPr lang="en-IN" sz="2400" b="1" baseline="-25000" dirty="0" err="1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m</a:t>
                </a: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=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IN" sz="2400" i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IN" sz="2400" i="0">
                            <a:latin typeface="Cambria Math"/>
                          </a:rPr>
                          <m:t>m</m:t>
                        </m:r>
                      </m:den>
                    </m:f>
                    <m:r>
                      <a:rPr lang="en-IN" sz="2400" i="0">
                        <a:latin typeface="Cambria Math"/>
                      </a:rPr>
                      <m:t>, </m:t>
                    </m:r>
                    <m:f>
                      <m:fPr>
                        <m:ctrlPr>
                          <a:rPr lang="en-IN" sz="2400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IN" sz="2400" b="0" i="0" smtClean="0">
                                <a:latin typeface="Cambria Math"/>
                              </a:rPr>
                              <m:t>1+</m:t>
                            </m:r>
                            <m:r>
                              <a:rPr lang="en-IN" sz="2400" i="0">
                                <a:latin typeface="Cambria Math"/>
                              </a:rPr>
                              <m:t>(−1)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en-IN" sz="2400" i="0">
                                <a:latin typeface="Cambria Math"/>
                              </a:rPr>
                              <m:t>m</m:t>
                            </m:r>
                          </m:sup>
                        </m:sSup>
                      </m:num>
                      <m:den>
                        <m:r>
                          <a:rPr lang="en-IN" sz="2400" i="0">
                            <a:latin typeface="Cambria Math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IN" sz="2400" i="0">
                            <a:latin typeface="Cambria Math"/>
                          </a:rPr>
                          <m:t>m</m:t>
                        </m:r>
                        <m:r>
                          <a:rPr lang="en-IN" sz="2400" i="0">
                            <a:latin typeface="Cambria Math"/>
                          </a:rPr>
                          <m:t>−4</m:t>
                        </m:r>
                      </m:den>
                    </m:f>
                    <m:r>
                      <a:rPr lang="en-IN" sz="2400" i="0">
                        <a:latin typeface="Cambria Math"/>
                      </a:rPr>
                      <m:t>, </m:t>
                    </m:r>
                    <m:sSup>
                      <m:sSupPr>
                        <m:ctrlPr>
                          <a:rPr lang="en-IN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IN" sz="2400" i="0">
                            <a:latin typeface="Cambria Math"/>
                          </a:rPr>
                          <m:t>5</m:t>
                        </m:r>
                        <m:r>
                          <m:rPr>
                            <m:sty m:val="p"/>
                          </m:rPr>
                          <a:rPr lang="en-IN" sz="2400" i="0">
                            <a:latin typeface="Cambria Math"/>
                          </a:rPr>
                          <m:t>m</m:t>
                        </m:r>
                      </m:e>
                      <m:sup>
                        <m:r>
                          <a:rPr lang="en-IN" sz="2400" i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) is a sequence in ℝ</a:t>
                </a:r>
                <a:r>
                  <a:rPr lang="en-IN" sz="2400" b="1" baseline="30000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3</a:t>
                </a: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1600" y="2060848"/>
                <a:ext cx="8028384" cy="4104456"/>
              </a:xfrm>
              <a:blipFill rotWithShape="1">
                <a:blip r:embed="rId2"/>
                <a:stretch>
                  <a:fillRect t="-118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946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7138040" cy="1143000"/>
          </a:xfrm>
          <a:gradFill flip="none" rotWithShape="1">
            <a:gsLst>
              <a:gs pos="0">
                <a:schemeClr val="accent3">
                  <a:tint val="92000"/>
                  <a:satMod val="170000"/>
                </a:schemeClr>
              </a:gs>
              <a:gs pos="15000">
                <a:schemeClr val="accent3">
                  <a:tint val="92000"/>
                  <a:shade val="99000"/>
                  <a:satMod val="170000"/>
                </a:schemeClr>
              </a:gs>
              <a:gs pos="62000">
                <a:schemeClr val="accent3">
                  <a:tint val="96000"/>
                  <a:shade val="80000"/>
                  <a:satMod val="170000"/>
                </a:schemeClr>
              </a:gs>
              <a:gs pos="97000">
                <a:schemeClr val="accent3">
                  <a:tint val="98000"/>
                  <a:shade val="63000"/>
                  <a:satMod val="170000"/>
                </a:schemeClr>
              </a:gs>
              <a:gs pos="100000">
                <a:schemeClr val="accent3">
                  <a:shade val="62000"/>
                  <a:satMod val="17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IN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Convergence of Sequence</a:t>
            </a:r>
            <a:endParaRPr lang="en-IN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99592" y="1700808"/>
                <a:ext cx="8136904" cy="4752528"/>
              </a:xfrm>
            </p:spPr>
            <p:txBody>
              <a:bodyPr>
                <a:normAutofit/>
              </a:bodyPr>
              <a:lstStyle/>
              <a:p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Definition : </a:t>
                </a:r>
              </a:p>
              <a:p>
                <a:pPr marL="82296" indent="0">
                  <a:buNone/>
                </a:pP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Let (</a:t>
                </a:r>
                <a:r>
                  <a:rPr lang="en-IN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IN" sz="2400" b="1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be a sequence in </a:t>
                </a:r>
                <a:r>
                  <a:rPr lang="en-IN" sz="2400" dirty="0" err="1" smtClean="0">
                    <a:latin typeface="Cambria Math"/>
                    <a:ea typeface="Cambria Math"/>
                    <a:cs typeface="Times New Roman" panose="02020603050405020304" pitchFamily="18" charset="0"/>
                  </a:rPr>
                  <a:t>ℝ</a:t>
                </a:r>
                <a:r>
                  <a:rPr lang="en-IN" sz="2400" b="1" baseline="30000" dirty="0" err="1" smtClean="0">
                    <a:latin typeface="Cambria Math"/>
                    <a:ea typeface="Cambria Math"/>
                    <a:cs typeface="Times New Roman" panose="02020603050405020304" pitchFamily="18" charset="0"/>
                  </a:rPr>
                  <a:t>n</a:t>
                </a:r>
                <a:r>
                  <a:rPr lang="en-IN" sz="2400" dirty="0" smtClean="0">
                    <a:latin typeface="Cambria Math"/>
                    <a:ea typeface="Cambria Math"/>
                    <a:cs typeface="Times New Roman" panose="02020603050405020304" pitchFamily="18" charset="0"/>
                  </a:rPr>
                  <a:t>. </a:t>
                </a: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Let a </a:t>
                </a:r>
                <a:r>
                  <a:rPr lang="en-IN" sz="2400" dirty="0" smtClean="0">
                    <a:latin typeface="Cambria Math"/>
                    <a:ea typeface="Cambria Math"/>
                    <a:cs typeface="Times New Roman" panose="02020603050405020304" pitchFamily="18" charset="0"/>
                  </a:rPr>
                  <a:t>∈ </a:t>
                </a:r>
                <a:r>
                  <a:rPr lang="en-IN" sz="2400" dirty="0" err="1">
                    <a:latin typeface="Cambria Math"/>
                    <a:ea typeface="Cambria Math"/>
                    <a:cs typeface="Times New Roman" panose="02020603050405020304" pitchFamily="18" charset="0"/>
                  </a:rPr>
                  <a:t>ℝ</a:t>
                </a:r>
                <a:r>
                  <a:rPr lang="en-IN" sz="2400" b="1" baseline="30000" dirty="0" err="1">
                    <a:latin typeface="Cambria Math"/>
                    <a:ea typeface="Cambria Math"/>
                    <a:cs typeface="Times New Roman" panose="02020603050405020304" pitchFamily="18" charset="0"/>
                  </a:rPr>
                  <a:t>n</a:t>
                </a: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. The sequence (</a:t>
                </a:r>
                <a:r>
                  <a:rPr lang="en-IN" sz="2400" dirty="0" err="1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x</a:t>
                </a:r>
                <a:r>
                  <a:rPr lang="en-IN" sz="2400" b="1" baseline="-25000" dirty="0" err="1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m</a:t>
                </a: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)</a:t>
                </a:r>
              </a:p>
              <a:p>
                <a:pPr marL="82296" indent="0">
                  <a:buNone/>
                </a:pPr>
                <a:r>
                  <a:rPr lang="en-IN" sz="2400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  is said to converge to ‘a’ if for every </a:t>
                </a:r>
                <a:r>
                  <a:rPr lang="en-IN" sz="2400" dirty="0" smtClean="0">
                    <a:latin typeface="Cambria Math"/>
                    <a:ea typeface="Cambria Math"/>
                    <a:cs typeface="Times New Roman" panose="02020603050405020304" pitchFamily="18" charset="0"/>
                  </a:rPr>
                  <a:t>ℰ</a:t>
                </a: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&gt; 0, there exist m</a:t>
                </a:r>
                <a:r>
                  <a:rPr lang="en-IN" sz="2400" b="1" baseline="-250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0</a:t>
                </a: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Cambria Math"/>
                    <a:ea typeface="Cambria Math"/>
                    <a:cs typeface="Times New Roman" panose="02020603050405020304" pitchFamily="18" charset="0"/>
                  </a:rPr>
                  <a:t>∈ ℕ</a:t>
                </a: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  </a:t>
                </a:r>
              </a:p>
              <a:p>
                <a:pPr marL="82296" indent="0">
                  <a:buNone/>
                </a:pPr>
                <a:r>
                  <a:rPr lang="en-IN" sz="2400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  such that  || </a:t>
                </a:r>
                <a:r>
                  <a:rPr lang="en-IN" sz="2400" dirty="0" err="1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x</a:t>
                </a:r>
                <a:r>
                  <a:rPr lang="en-IN" sz="2400" b="1" baseline="-25000" dirty="0" err="1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m</a:t>
                </a: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– a || &lt; </a:t>
                </a:r>
                <a:r>
                  <a:rPr lang="en-IN" sz="2400" dirty="0" smtClean="0">
                    <a:latin typeface="Cambria Math"/>
                    <a:ea typeface="Cambria Math"/>
                    <a:cs typeface="Times New Roman" panose="02020603050405020304" pitchFamily="18" charset="0"/>
                  </a:rPr>
                  <a:t>ℰ</a:t>
                </a: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,  m ≥ m</a:t>
                </a:r>
                <a:r>
                  <a:rPr lang="en-IN" sz="2400" b="1" baseline="-250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0</a:t>
                </a:r>
                <a:r>
                  <a:rPr lang="en-IN" sz="2400" b="1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.</a:t>
                </a:r>
                <a:endParaRPr lang="en-IN" sz="2400" dirty="0" smtClean="0"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  <a:p>
                <a:pPr>
                  <a:buSzPct val="100000"/>
                  <a:buFont typeface="Arial" panose="020B0604020202020204" pitchFamily="34" charset="0"/>
                  <a:buChar char="•"/>
                </a:pP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Note : </a:t>
                </a:r>
              </a:p>
              <a:p>
                <a:pPr marL="82296" indent="0">
                  <a:buNone/>
                </a:pPr>
                <a:r>
                  <a:rPr lang="en-IN" sz="2400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 1) 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IN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IN" sz="24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→ a in </a:t>
                </a:r>
                <a:r>
                  <a:rPr lang="en-IN" sz="2400" dirty="0" err="1">
                    <a:latin typeface="Cambria Math"/>
                    <a:ea typeface="Cambria Math"/>
                    <a:cs typeface="Times New Roman" panose="02020603050405020304" pitchFamily="18" charset="0"/>
                  </a:rPr>
                  <a:t>ℝ</a:t>
                </a:r>
                <a:r>
                  <a:rPr lang="en-IN" sz="2400" b="1" baseline="30000" dirty="0" err="1">
                    <a:latin typeface="Cambria Math"/>
                    <a:ea typeface="Cambria Math"/>
                    <a:cs typeface="Times New Roman" panose="02020603050405020304" pitchFamily="18" charset="0"/>
                  </a:rPr>
                  <a:t>n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if and only if || </a:t>
                </a:r>
                <a:r>
                  <a:rPr lang="en-IN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IN" sz="2400" b="1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IN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a || → 0 in </a:t>
                </a:r>
                <a:r>
                  <a:rPr lang="en-IN" sz="2400" dirty="0" smtClean="0">
                    <a:latin typeface="Cambria Math"/>
                    <a:ea typeface="Cambria Math"/>
                    <a:cs typeface="Times New Roman" panose="02020603050405020304" pitchFamily="18" charset="0"/>
                  </a:rPr>
                  <a:t>ℝ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82296" indent="0">
                  <a:buNone/>
                </a:pP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2) We write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IN" sz="24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IN" sz="240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IN" sz="2400" i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m:rPr>
                                <m:sty m:val="p"/>
                              </m:rPr>
                              <a:rPr lang="en-IN" sz="2400" b="0" i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m</m:t>
                            </m:r>
                            <m:r>
                              <a:rPr lang="en-IN" sz="2400" b="0" i="0" smtClean="0"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sSub>
                          <m:sSubPr>
                            <m:ctrlPr>
                              <a:rPr lang="en-IN" sz="240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IN" sz="2400" b="0" i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x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IN" sz="2400" b="0" i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m</m:t>
                            </m:r>
                          </m:sub>
                        </m:sSub>
                      </m:e>
                    </m:func>
                  </m:oMath>
                </a14:m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a.</a:t>
                </a:r>
              </a:p>
              <a:p>
                <a:pPr>
                  <a:buSzPct val="100000"/>
                  <a:buFont typeface="Arial" panose="020B0604020202020204" pitchFamily="34" charset="0"/>
                  <a:buChar char="•"/>
                </a:pP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Definition :</a:t>
                </a:r>
              </a:p>
              <a:p>
                <a:pPr marL="82296" indent="0">
                  <a:buNone/>
                </a:pP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Let (</a:t>
                </a:r>
                <a:r>
                  <a:rPr lang="en-IN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IN" sz="24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be a sequence in </a:t>
                </a:r>
                <a:r>
                  <a:rPr lang="en-IN" sz="2400" dirty="0" err="1">
                    <a:latin typeface="Cambria Math"/>
                    <a:ea typeface="Cambria Math"/>
                    <a:cs typeface="Times New Roman" panose="02020603050405020304" pitchFamily="18" charset="0"/>
                  </a:rPr>
                  <a:t>ℝ</a:t>
                </a:r>
                <a:r>
                  <a:rPr lang="en-IN" sz="2400" b="1" baseline="30000" dirty="0" err="1">
                    <a:latin typeface="Cambria Math"/>
                    <a:ea typeface="Cambria Math"/>
                    <a:cs typeface="Times New Roman" panose="02020603050405020304" pitchFamily="18" charset="0"/>
                  </a:rPr>
                  <a:t>n</a:t>
                </a:r>
                <a:r>
                  <a:rPr lang="en-IN" sz="2400" dirty="0">
                    <a:latin typeface="Cambria Math"/>
                    <a:ea typeface="Cambria Math"/>
                    <a:cs typeface="Times New Roman" panose="02020603050405020304" pitchFamily="18" charset="0"/>
                  </a:rPr>
                  <a:t>. </a:t>
                </a:r>
                <a:r>
                  <a:rPr lang="en-IN" sz="2400" dirty="0" smtClean="0">
                    <a:latin typeface="Cambria Math"/>
                    <a:ea typeface="Cambria Math"/>
                    <a:cs typeface="Times New Roman" panose="02020603050405020304" pitchFamily="18" charset="0"/>
                  </a:rPr>
                  <a:t>The sequence 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IN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IN" sz="24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said to be</a:t>
                </a:r>
              </a:p>
              <a:p>
                <a:pPr marL="82296" indent="0">
                  <a:buNone/>
                </a:pP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Bounded if there exists K &gt; 0 such that || </a:t>
                </a:r>
                <a:r>
                  <a:rPr lang="en-IN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IN" sz="2400" b="1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|| ≤ K, </a:t>
                </a:r>
                <a:r>
                  <a:rPr lang="en-IN" sz="2400" dirty="0" smtClean="0">
                    <a:latin typeface="Cambria Math"/>
                    <a:ea typeface="Cambria Math"/>
                    <a:cs typeface="Times New Roman" panose="02020603050405020304" pitchFamily="18" charset="0"/>
                  </a:rPr>
                  <a:t>∀ m ∈ ℕ</a:t>
                </a:r>
                <a:endParaRPr lang="en-I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99592" y="1700808"/>
                <a:ext cx="8136904" cy="4752528"/>
              </a:xfrm>
              <a:blipFill rotWithShape="1">
                <a:blip r:embed="rId2"/>
                <a:stretch>
                  <a:fillRect t="-1026" r="-67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2741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7656" y="130622"/>
            <a:ext cx="6160728" cy="850106"/>
          </a:xfrm>
          <a:gradFill flip="none" rotWithShape="1">
            <a:gsLst>
              <a:gs pos="0">
                <a:schemeClr val="accent3">
                  <a:tint val="92000"/>
                  <a:satMod val="170000"/>
                </a:schemeClr>
              </a:gs>
              <a:gs pos="15000">
                <a:schemeClr val="accent3">
                  <a:tint val="92000"/>
                  <a:shade val="99000"/>
                  <a:satMod val="170000"/>
                </a:schemeClr>
              </a:gs>
              <a:gs pos="62000">
                <a:schemeClr val="accent3">
                  <a:tint val="96000"/>
                  <a:shade val="80000"/>
                  <a:satMod val="170000"/>
                </a:schemeClr>
              </a:gs>
              <a:gs pos="97000">
                <a:schemeClr val="accent3">
                  <a:tint val="98000"/>
                  <a:shade val="63000"/>
                  <a:satMod val="170000"/>
                </a:schemeClr>
              </a:gs>
              <a:gs pos="100000">
                <a:schemeClr val="accent3">
                  <a:shade val="62000"/>
                  <a:satMod val="17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IN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Important Theorems</a:t>
            </a:r>
            <a:endParaRPr lang="en-IN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43608" y="1447800"/>
                <a:ext cx="7890080" cy="4800600"/>
              </a:xfrm>
            </p:spPr>
            <p:txBody>
              <a:bodyPr>
                <a:normAutofit/>
              </a:bodyPr>
              <a:lstStyle/>
              <a:p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Theorem 1:</a:t>
                </a:r>
              </a:p>
              <a:p>
                <a:pPr marL="82296" indent="0">
                  <a:buNone/>
                </a:pP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Let 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IN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IN" sz="24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be a sequence in </a:t>
                </a:r>
                <a:r>
                  <a:rPr lang="en-IN" sz="2400" dirty="0" err="1" smtClean="0">
                    <a:latin typeface="Cambria Math"/>
                    <a:ea typeface="Cambria Math"/>
                    <a:cs typeface="Times New Roman" panose="02020603050405020304" pitchFamily="18" charset="0"/>
                  </a:rPr>
                  <a:t>ℝ</a:t>
                </a:r>
                <a:r>
                  <a:rPr lang="en-IN" sz="2400" b="1" baseline="30000" dirty="0" err="1" smtClean="0">
                    <a:latin typeface="Cambria Math"/>
                    <a:ea typeface="Cambria Math"/>
                    <a:cs typeface="Times New Roman" panose="02020603050405020304" pitchFamily="18" charset="0"/>
                  </a:rPr>
                  <a:t>n</a:t>
                </a:r>
                <a:r>
                  <a:rPr lang="en-IN" sz="2400" b="1" baseline="30000" dirty="0" smtClean="0">
                    <a:latin typeface="Cambria Math"/>
                    <a:ea typeface="Cambria Math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given by</a:t>
                </a:r>
              </a:p>
              <a:p>
                <a:pPr marL="82296" indent="0">
                  <a:buNone/>
                </a:pP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   </a:t>
                </a:r>
                <a:r>
                  <a:rPr lang="en-IN" sz="2400" dirty="0" err="1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x</a:t>
                </a:r>
                <a:r>
                  <a:rPr lang="en-IN" sz="2400" b="1" baseline="-25000" dirty="0" err="1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m</a:t>
                </a:r>
                <a:r>
                  <a:rPr lang="en-IN" sz="2400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=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IN" sz="2400" i="1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IN" sz="2400">
                            <a:latin typeface="Cambria Math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IN" sz="2400">
                            <a:latin typeface="Cambria Math"/>
                          </a:rPr>
                          <m:t>m</m:t>
                        </m:r>
                      </m:sub>
                      <m:sup>
                        <m:r>
                          <a:rPr lang="en-IN" sz="2400">
                            <a:latin typeface="Cambria Math"/>
                          </a:rPr>
                          <m:t>(1)</m:t>
                        </m:r>
                      </m:sup>
                    </m:sSubSup>
                    <m:r>
                      <a:rPr lang="en-IN" sz="2400">
                        <a:latin typeface="Cambria Math"/>
                      </a:rPr>
                      <m:t>, </m:t>
                    </m:r>
                    <m:sSubSup>
                      <m:sSubSupPr>
                        <m:ctrlPr>
                          <a:rPr lang="en-IN" sz="2400" i="1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IN" sz="2400">
                            <a:latin typeface="Cambria Math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IN" sz="2400">
                            <a:latin typeface="Cambria Math"/>
                          </a:rPr>
                          <m:t>m</m:t>
                        </m:r>
                      </m:sub>
                      <m:sup>
                        <m:r>
                          <a:rPr lang="en-IN" sz="2400">
                            <a:latin typeface="Cambria Math"/>
                          </a:rPr>
                          <m:t>(2)</m:t>
                        </m:r>
                      </m:sup>
                    </m:sSubSup>
                    <m:r>
                      <a:rPr lang="en-IN" sz="2400">
                        <a:latin typeface="Cambria Math"/>
                      </a:rPr>
                      <m:t>, ……., </m:t>
                    </m:r>
                    <m:sSubSup>
                      <m:sSubSupPr>
                        <m:ctrlPr>
                          <a:rPr lang="en-IN" sz="2400" i="1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IN" sz="2400">
                            <a:latin typeface="Cambria Math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IN" sz="2400">
                            <a:latin typeface="Cambria Math"/>
                          </a:rPr>
                          <m:t>m</m:t>
                        </m:r>
                      </m:sub>
                      <m:sup>
                        <m:r>
                          <a:rPr lang="en-IN" sz="2400">
                            <a:latin typeface="Cambria Math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IN" sz="2400">
                            <a:latin typeface="Cambria Math"/>
                          </a:rPr>
                          <m:t>n</m:t>
                        </m:r>
                        <m:r>
                          <a:rPr lang="en-IN" sz="2400">
                            <a:latin typeface="Cambria Math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IN" sz="2400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).</a:t>
                </a: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Then 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IN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IN" sz="24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convergent </a:t>
                </a:r>
              </a:p>
              <a:p>
                <a:pPr marL="82296" indent="0">
                  <a:buNone/>
                </a:pP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in </a:t>
                </a:r>
                <a:r>
                  <a:rPr lang="en-IN" sz="2400" dirty="0" err="1" smtClean="0">
                    <a:latin typeface="Cambria Math"/>
                    <a:ea typeface="Cambria Math"/>
                    <a:cs typeface="Times New Roman" panose="02020603050405020304" pitchFamily="18" charset="0"/>
                  </a:rPr>
                  <a:t>ℝ</a:t>
                </a:r>
                <a:r>
                  <a:rPr lang="en-IN" sz="2400" b="1" baseline="30000" dirty="0" err="1" smtClean="0">
                    <a:latin typeface="Cambria Math"/>
                    <a:ea typeface="Cambria Math"/>
                    <a:cs typeface="Times New Roman" panose="02020603050405020304" pitchFamily="18" charset="0"/>
                  </a:rPr>
                  <a:t>n</a:t>
                </a: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 if and only if each of the coordinate sequence   </a:t>
                </a:r>
              </a:p>
              <a:p>
                <a:pPr marL="82296" indent="0">
                  <a:buNone/>
                </a:pPr>
                <a:r>
                  <a:rPr lang="en-IN" sz="2400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 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IN" sz="2400" i="1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IN" sz="2400">
                            <a:latin typeface="Cambria Math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IN" sz="2400">
                            <a:latin typeface="Cambria Math"/>
                          </a:rPr>
                          <m:t>m</m:t>
                        </m:r>
                      </m:sub>
                      <m:sup>
                        <m:r>
                          <a:rPr lang="en-IN" sz="2400">
                            <a:latin typeface="Cambria Math"/>
                          </a:rPr>
                          <m:t>(1)</m:t>
                        </m:r>
                      </m:sup>
                    </m:sSubSup>
                    <m:r>
                      <a:rPr lang="en-IN" sz="2400" b="0" i="0" smtClean="0">
                        <a:latin typeface="Cambria Math"/>
                      </a:rPr>
                      <m:t>)</m:t>
                    </m:r>
                    <m:r>
                      <a:rPr lang="en-IN" sz="2400">
                        <a:latin typeface="Cambria Math"/>
                      </a:rPr>
                      <m:t>, </m:t>
                    </m:r>
                    <m:r>
                      <a:rPr lang="en-IN" sz="2400" b="0" i="0" smtClean="0">
                        <a:latin typeface="Cambria Math"/>
                      </a:rPr>
                      <m:t>(</m:t>
                    </m:r>
                    <m:sSubSup>
                      <m:sSubSupPr>
                        <m:ctrlPr>
                          <a:rPr lang="en-IN" sz="2400" i="1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IN" sz="2400">
                            <a:latin typeface="Cambria Math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IN" sz="2400">
                            <a:latin typeface="Cambria Math"/>
                          </a:rPr>
                          <m:t>m</m:t>
                        </m:r>
                      </m:sub>
                      <m:sup>
                        <m:d>
                          <m:dPr>
                            <m:ctrlPr>
                              <a:rPr lang="en-IN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IN" sz="2400">
                                <a:latin typeface="Cambria Math"/>
                              </a:rPr>
                              <m:t>2</m:t>
                            </m:r>
                          </m:e>
                        </m:d>
                      </m:sup>
                    </m:sSubSup>
                    <m:r>
                      <a:rPr lang="en-IN" sz="2400" b="0" i="1" smtClean="0">
                        <a:latin typeface="Cambria Math"/>
                      </a:rPr>
                      <m:t>)</m:t>
                    </m:r>
                    <m:r>
                      <a:rPr lang="en-IN" sz="2400">
                        <a:latin typeface="Cambria Math"/>
                      </a:rPr>
                      <m:t>, ……., </m:t>
                    </m:r>
                    <m:sSubSup>
                      <m:sSubSupPr>
                        <m:ctrlPr>
                          <a:rPr lang="en-IN" sz="2400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IN" sz="2400" b="0" i="1" smtClean="0">
                            <a:latin typeface="Cambria Math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IN" sz="2400">
                            <a:latin typeface="Cambria Math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IN" sz="2400">
                            <a:latin typeface="Cambria Math"/>
                          </a:rPr>
                          <m:t>m</m:t>
                        </m:r>
                      </m:sub>
                      <m:sup>
                        <m:r>
                          <a:rPr lang="en-IN" sz="2400">
                            <a:latin typeface="Cambria Math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IN" sz="2400">
                            <a:latin typeface="Cambria Math"/>
                          </a:rPr>
                          <m:t>n</m:t>
                        </m:r>
                        <m:r>
                          <a:rPr lang="en-IN" sz="2400">
                            <a:latin typeface="Cambria Math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IN" sz="2400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)</a:t>
                </a: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is convergent in </a:t>
                </a:r>
                <a:r>
                  <a:rPr lang="en-IN" sz="2400" dirty="0" smtClean="0">
                    <a:latin typeface="Cambria Math"/>
                    <a:ea typeface="Cambria Math"/>
                    <a:cs typeface="Times New Roman" panose="02020603050405020304" pitchFamily="18" charset="0"/>
                  </a:rPr>
                  <a:t>ℝ.</a:t>
                </a:r>
                <a:endParaRPr lang="en-IN" sz="2400" dirty="0"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  <a:p>
                <a:pPr marL="82296" indent="0">
                  <a:buNone/>
                </a:pP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</a:t>
                </a:r>
                <a:endParaRPr lang="en-IN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Theorem 2:</a:t>
                </a:r>
              </a:p>
              <a:p>
                <a:pPr marL="82296" indent="0">
                  <a:buNone/>
                </a:pP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Every convergent sequence in </a:t>
                </a:r>
                <a:r>
                  <a:rPr lang="en-IN" sz="2400" dirty="0" err="1">
                    <a:latin typeface="Cambria Math"/>
                    <a:ea typeface="Cambria Math"/>
                    <a:cs typeface="Times New Roman" panose="02020603050405020304" pitchFamily="18" charset="0"/>
                  </a:rPr>
                  <a:t>ℝ</a:t>
                </a:r>
                <a:r>
                  <a:rPr lang="en-IN" sz="2400" b="1" baseline="30000" dirty="0" err="1">
                    <a:latin typeface="Cambria Math"/>
                    <a:ea typeface="Cambria Math"/>
                    <a:cs typeface="Times New Roman" panose="02020603050405020304" pitchFamily="18" charset="0"/>
                  </a:rPr>
                  <a:t>n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bounded.</a:t>
                </a:r>
                <a:endParaRPr lang="en-I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3608" y="1447800"/>
                <a:ext cx="7890080" cy="4800600"/>
              </a:xfrm>
              <a:blipFill rotWithShape="1">
                <a:blip r:embed="rId2"/>
                <a:stretch>
                  <a:fillRect t="-101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620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5816" y="557808"/>
            <a:ext cx="4576552" cy="1143000"/>
          </a:xfrm>
          <a:gradFill flip="none" rotWithShape="1">
            <a:gsLst>
              <a:gs pos="0">
                <a:schemeClr val="accent3">
                  <a:tint val="92000"/>
                  <a:satMod val="170000"/>
                </a:schemeClr>
              </a:gs>
              <a:gs pos="15000">
                <a:schemeClr val="accent3">
                  <a:tint val="92000"/>
                  <a:shade val="99000"/>
                  <a:satMod val="170000"/>
                </a:schemeClr>
              </a:gs>
              <a:gs pos="62000">
                <a:schemeClr val="accent3">
                  <a:tint val="96000"/>
                  <a:shade val="80000"/>
                  <a:satMod val="170000"/>
                </a:schemeClr>
              </a:gs>
              <a:gs pos="97000">
                <a:schemeClr val="accent3">
                  <a:tint val="98000"/>
                  <a:shade val="63000"/>
                  <a:satMod val="170000"/>
                </a:schemeClr>
              </a:gs>
              <a:gs pos="100000">
                <a:schemeClr val="accent3">
                  <a:shade val="62000"/>
                  <a:satMod val="17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Scalar Field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420888"/>
            <a:ext cx="7962088" cy="2197224"/>
          </a:xfrm>
        </p:spPr>
        <p:txBody>
          <a:bodyPr>
            <a:normAutofit/>
          </a:bodyPr>
          <a:lstStyle/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: Let S </a:t>
            </a:r>
            <a:r>
              <a:rPr lang="en-IN" sz="2400" dirty="0">
                <a:latin typeface="Cambria Math"/>
                <a:ea typeface="Cambria Math"/>
                <a:cs typeface="Times New Roman" panose="02020603050405020304" pitchFamily="18" charset="0"/>
              </a:rPr>
              <a:t>⊆ </a:t>
            </a:r>
            <a:r>
              <a:rPr lang="en-IN" sz="2400" dirty="0" err="1">
                <a:latin typeface="Cambria Math"/>
                <a:ea typeface="Cambria Math"/>
                <a:cs typeface="Times New Roman" panose="02020603050405020304" pitchFamily="18" charset="0"/>
              </a:rPr>
              <a:t>ℝ</a:t>
            </a:r>
            <a:r>
              <a:rPr lang="en-IN" sz="2400" b="1" baseline="30000" dirty="0" err="1">
                <a:latin typeface="Cambria Math"/>
                <a:ea typeface="Cambria Math"/>
                <a:cs typeface="Times New Roman" panose="02020603050405020304" pitchFamily="18" charset="0"/>
              </a:rPr>
              <a:t>n</a:t>
            </a:r>
            <a:r>
              <a:rPr lang="en-IN" sz="2400" dirty="0" smtClean="0">
                <a:latin typeface="Cambria Math"/>
                <a:ea typeface="Cambria Math"/>
                <a:cs typeface="Times New Roman" panose="02020603050405020304" pitchFamily="18" charset="0"/>
              </a:rPr>
              <a:t> be a non-empty open subset of </a:t>
            </a:r>
            <a:r>
              <a:rPr lang="en-IN" sz="2400" dirty="0" err="1">
                <a:latin typeface="Cambria Math"/>
                <a:ea typeface="Cambria Math"/>
                <a:cs typeface="Times New Roman" panose="02020603050405020304" pitchFamily="18" charset="0"/>
              </a:rPr>
              <a:t>ℝ</a:t>
            </a:r>
            <a:r>
              <a:rPr lang="en-IN" sz="2400" b="1" baseline="30000" dirty="0" err="1">
                <a:latin typeface="Cambria Math"/>
                <a:ea typeface="Cambria Math"/>
                <a:cs typeface="Times New Roman" panose="02020603050405020304" pitchFamily="18" charset="0"/>
              </a:rPr>
              <a:t>n</a:t>
            </a:r>
            <a:r>
              <a:rPr lang="en-IN" sz="2400" dirty="0" smtClean="0">
                <a:latin typeface="Cambria Math"/>
                <a:ea typeface="Cambria Math"/>
                <a:cs typeface="Times New Roman" panose="02020603050405020304" pitchFamily="18" charset="0"/>
              </a:rPr>
              <a:t>. A function f : S → ℝ is a function with domain S ⊆ </a:t>
            </a:r>
            <a:r>
              <a:rPr lang="en-IN" sz="2400" dirty="0" err="1">
                <a:latin typeface="Cambria Math"/>
                <a:ea typeface="Cambria Math"/>
                <a:cs typeface="Times New Roman" panose="02020603050405020304" pitchFamily="18" charset="0"/>
              </a:rPr>
              <a:t>ℝ</a:t>
            </a:r>
            <a:r>
              <a:rPr lang="en-IN" sz="2400" b="1" baseline="30000" dirty="0" err="1">
                <a:latin typeface="Cambria Math"/>
                <a:ea typeface="Cambria Math"/>
                <a:cs typeface="Times New Roman" panose="02020603050405020304" pitchFamily="18" charset="0"/>
              </a:rPr>
              <a:t>n</a:t>
            </a:r>
            <a:r>
              <a:rPr lang="en-IN" sz="24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and codomain </a:t>
            </a:r>
            <a:r>
              <a:rPr lang="en-IN" sz="2400" dirty="0" smtClean="0">
                <a:latin typeface="Cambria Math"/>
                <a:ea typeface="Cambria Math"/>
                <a:cs typeface="Times New Roman" panose="02020603050405020304" pitchFamily="18" charset="0"/>
              </a:rPr>
              <a:t>ℝ</a:t>
            </a:r>
            <a:r>
              <a:rPr lang="en-IN" sz="24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and is called a </a:t>
            </a:r>
            <a:r>
              <a:rPr lang="en-IN" sz="2400" b="1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scalar field</a:t>
            </a:r>
            <a:r>
              <a:rPr lang="en-IN" sz="24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. 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604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8028384" cy="1143000"/>
          </a:xfrm>
          <a:gradFill flip="none" rotWithShape="1">
            <a:gsLst>
              <a:gs pos="0">
                <a:schemeClr val="accent3">
                  <a:tint val="92000"/>
                  <a:satMod val="170000"/>
                </a:schemeClr>
              </a:gs>
              <a:gs pos="15000">
                <a:schemeClr val="accent3">
                  <a:tint val="92000"/>
                  <a:shade val="99000"/>
                  <a:satMod val="170000"/>
                </a:schemeClr>
              </a:gs>
              <a:gs pos="62000">
                <a:schemeClr val="accent3">
                  <a:tint val="96000"/>
                  <a:shade val="80000"/>
                  <a:satMod val="170000"/>
                </a:schemeClr>
              </a:gs>
              <a:gs pos="97000">
                <a:schemeClr val="accent3">
                  <a:tint val="98000"/>
                  <a:shade val="63000"/>
                  <a:satMod val="170000"/>
                </a:schemeClr>
              </a:gs>
              <a:gs pos="100000">
                <a:schemeClr val="accent3">
                  <a:shade val="62000"/>
                  <a:satMod val="17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IN" sz="3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 and </a:t>
            </a:r>
            <a:r>
              <a:rPr lang="en-IN" sz="3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IN" sz="3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Scalar Valued </a:t>
            </a:r>
            <a:r>
              <a:rPr lang="en-IN" sz="3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functions</a:t>
            </a:r>
            <a:endParaRPr lang="en-IN" sz="3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rmAutofit/>
          </a:bodyPr>
          <a:lstStyle/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:</a:t>
            </a:r>
          </a:p>
          <a:p>
            <a:pPr marL="82296" indent="0">
              <a:buNone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	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Let S </a:t>
            </a:r>
            <a:r>
              <a:rPr lang="en-IN" sz="2400" dirty="0">
                <a:latin typeface="Cambria Math"/>
                <a:ea typeface="Cambria Math"/>
                <a:cs typeface="Times New Roman" panose="02020603050405020304" pitchFamily="18" charset="0"/>
              </a:rPr>
              <a:t>⊆ </a:t>
            </a:r>
            <a:r>
              <a:rPr lang="en-IN" sz="2400" dirty="0" err="1">
                <a:latin typeface="Cambria Math"/>
                <a:ea typeface="Cambria Math"/>
                <a:cs typeface="Times New Roman" panose="02020603050405020304" pitchFamily="18" charset="0"/>
              </a:rPr>
              <a:t>ℝ</a:t>
            </a:r>
            <a:r>
              <a:rPr lang="en-IN" sz="2400" b="1" baseline="30000" dirty="0" err="1">
                <a:latin typeface="Cambria Math"/>
                <a:ea typeface="Cambria Math"/>
                <a:cs typeface="Times New Roman" panose="02020603050405020304" pitchFamily="18" charset="0"/>
              </a:rPr>
              <a:t>n</a:t>
            </a:r>
            <a:r>
              <a:rPr lang="en-IN" sz="2400" dirty="0">
                <a:latin typeface="Cambria Math"/>
                <a:ea typeface="Cambria Math"/>
                <a:cs typeface="Times New Roman" panose="02020603050405020304" pitchFamily="18" charset="0"/>
              </a:rPr>
              <a:t> be a non-empty open subset of </a:t>
            </a:r>
            <a:r>
              <a:rPr lang="en-IN" sz="2400" dirty="0" err="1">
                <a:latin typeface="Cambria Math"/>
                <a:ea typeface="Cambria Math"/>
                <a:cs typeface="Times New Roman" panose="02020603050405020304" pitchFamily="18" charset="0"/>
              </a:rPr>
              <a:t>ℝ</a:t>
            </a:r>
            <a:r>
              <a:rPr lang="en-IN" sz="2400" b="1" baseline="30000" dirty="0" err="1">
                <a:latin typeface="Cambria Math"/>
                <a:ea typeface="Cambria Math"/>
                <a:cs typeface="Times New Roman" panose="02020603050405020304" pitchFamily="18" charset="0"/>
              </a:rPr>
              <a:t>n</a:t>
            </a:r>
            <a:r>
              <a:rPr lang="en-IN" sz="2400" dirty="0">
                <a:latin typeface="Cambria Math"/>
                <a:ea typeface="Cambria Math"/>
                <a:cs typeface="Times New Roman" panose="02020603050405020304" pitchFamily="18" charset="0"/>
              </a:rPr>
              <a:t>. </a:t>
            </a:r>
            <a:endParaRPr lang="en-IN" sz="2400" dirty="0" smtClean="0">
              <a:latin typeface="Cambria Math"/>
              <a:ea typeface="Cambria Math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en-IN" sz="2400" dirty="0">
                <a:latin typeface="Cambria Math"/>
                <a:ea typeface="Cambria Math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Cambria Math"/>
                <a:ea typeface="Cambria Math"/>
                <a:cs typeface="Times New Roman" panose="02020603050405020304" pitchFamily="18" charset="0"/>
              </a:rPr>
              <a:t>   A </a:t>
            </a:r>
            <a:r>
              <a:rPr lang="en-IN" sz="2400" dirty="0">
                <a:latin typeface="Cambria Math"/>
                <a:ea typeface="Cambria Math"/>
                <a:cs typeface="Times New Roman" panose="02020603050405020304" pitchFamily="18" charset="0"/>
              </a:rPr>
              <a:t>function f : S → ℝ </a:t>
            </a:r>
            <a:r>
              <a:rPr lang="en-IN" sz="2400" dirty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is a </a:t>
            </a:r>
            <a:r>
              <a:rPr lang="en-IN" sz="24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Scalar field. Let a </a:t>
            </a:r>
            <a:r>
              <a:rPr lang="en-IN" sz="2400" dirty="0" smtClean="0">
                <a:latin typeface="Cambria Math"/>
                <a:ea typeface="Cambria Math"/>
                <a:cs typeface="Times New Roman" panose="02020603050405020304" pitchFamily="18" charset="0"/>
              </a:rPr>
              <a:t>∈</a:t>
            </a:r>
            <a:r>
              <a:rPr lang="en-IN" sz="24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S. A real </a:t>
            </a:r>
          </a:p>
          <a:p>
            <a:pPr marL="82296" indent="0">
              <a:buNone/>
            </a:pPr>
            <a:r>
              <a:rPr lang="en-IN" sz="2400" dirty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  number </a:t>
            </a:r>
            <a:r>
              <a:rPr lang="en-IN" sz="2400" i="1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l</a:t>
            </a:r>
            <a:r>
              <a:rPr lang="en-IN" sz="24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Cambria Math"/>
                <a:ea typeface="Cambria Math"/>
                <a:cs typeface="Times New Roman" panose="02020603050405020304" pitchFamily="18" charset="0"/>
              </a:rPr>
              <a:t>∈ ℝ</a:t>
            </a:r>
            <a:r>
              <a:rPr lang="en-IN" sz="24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is said to be the limit of function f at a if </a:t>
            </a:r>
          </a:p>
          <a:p>
            <a:pPr marL="82296" indent="0">
              <a:buNone/>
            </a:pPr>
            <a:r>
              <a:rPr lang="en-IN" sz="2400" dirty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  for every </a:t>
            </a:r>
            <a:r>
              <a:rPr lang="en-IN" sz="2400" dirty="0" smtClean="0">
                <a:latin typeface="Cambria Math"/>
                <a:ea typeface="Cambria Math"/>
                <a:cs typeface="Times New Roman" panose="02020603050405020304" pitchFamily="18" charset="0"/>
              </a:rPr>
              <a:t>ℰ</a:t>
            </a:r>
            <a:r>
              <a:rPr lang="en-IN" sz="24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&gt; 0, there exists </a:t>
            </a:r>
            <a:r>
              <a:rPr lang="el-GR" sz="24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δ</a:t>
            </a:r>
            <a:r>
              <a:rPr lang="en-IN" sz="24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&gt; 0 such that</a:t>
            </a:r>
          </a:p>
          <a:p>
            <a:pPr marL="82296" indent="0">
              <a:buNone/>
            </a:pPr>
            <a:r>
              <a:rPr lang="en-IN" sz="2400" dirty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  || x – a || &lt; </a:t>
            </a:r>
            <a:r>
              <a:rPr lang="el-GR" sz="24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δ</a:t>
            </a:r>
            <a:r>
              <a:rPr lang="en-IN" sz="24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 </a:t>
            </a:r>
            <a:r>
              <a:rPr lang="en-IN" sz="2400" dirty="0" smtClean="0">
                <a:latin typeface="Cambria Math"/>
                <a:ea typeface="Cambria Math"/>
                <a:cs typeface="Times New Roman" panose="02020603050405020304" pitchFamily="18" charset="0"/>
              </a:rPr>
              <a:t>⟹</a:t>
            </a:r>
            <a:r>
              <a:rPr lang="en-IN" sz="24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  | f(x) – </a:t>
            </a:r>
            <a:r>
              <a:rPr lang="en-IN" sz="2400" i="1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l</a:t>
            </a:r>
            <a:r>
              <a:rPr lang="en-IN" sz="24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| &lt; </a:t>
            </a:r>
            <a:r>
              <a:rPr lang="en-IN" sz="2400" dirty="0" smtClean="0">
                <a:latin typeface="Cambria Math"/>
                <a:ea typeface="Cambria Math"/>
                <a:cs typeface="Times New Roman" panose="02020603050405020304" pitchFamily="18" charset="0"/>
              </a:rPr>
              <a:t>ℰ</a:t>
            </a:r>
            <a:endParaRPr lang="en-I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 : 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:   defined by </a:t>
            </a:r>
          </a:p>
          <a:p>
            <a:pPr marL="82296" indent="0">
              <a:buNone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f(x, y) = </a:t>
            </a:r>
            <a:r>
              <a:rPr lang="en-I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x·sin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(1/y) + </a:t>
            </a:r>
            <a:r>
              <a:rPr lang="en-I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y·cos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(1/x)    	for (x, y) ≠ (0, 0)</a:t>
            </a:r>
          </a:p>
          <a:p>
            <a:pPr marL="82296" indent="0">
              <a:buNone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= 0				otherwise</a:t>
            </a:r>
          </a:p>
        </p:txBody>
      </p:sp>
    </p:spTree>
    <p:extLst>
      <p:ext uri="{BB962C8B-B14F-4D97-AF65-F5344CB8AC3E}">
        <p14:creationId xmlns:p14="http://schemas.microsoft.com/office/powerpoint/2010/main" val="100115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59632" y="2060848"/>
                <a:ext cx="7498080" cy="3781400"/>
              </a:xfrm>
            </p:spPr>
            <p:txBody>
              <a:bodyPr>
                <a:normAutofit/>
              </a:bodyPr>
              <a:lstStyle/>
              <a:p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Definition :</a:t>
                </a:r>
              </a:p>
              <a:p>
                <a:pPr marL="82296" indent="0">
                  <a:buNone/>
                </a:pP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Let 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</a:t>
                </a:r>
                <a:r>
                  <a:rPr lang="en-IN" sz="2400" dirty="0">
                    <a:latin typeface="Cambria Math"/>
                    <a:ea typeface="Cambria Math"/>
                    <a:cs typeface="Times New Roman" panose="02020603050405020304" pitchFamily="18" charset="0"/>
                  </a:rPr>
                  <a:t>⊆ </a:t>
                </a:r>
                <a:r>
                  <a:rPr lang="en-IN" sz="2400" dirty="0" err="1">
                    <a:latin typeface="Cambria Math"/>
                    <a:ea typeface="Cambria Math"/>
                    <a:cs typeface="Times New Roman" panose="02020603050405020304" pitchFamily="18" charset="0"/>
                  </a:rPr>
                  <a:t>ℝ</a:t>
                </a:r>
                <a:r>
                  <a:rPr lang="en-IN" sz="2400" b="1" baseline="30000" dirty="0" err="1">
                    <a:latin typeface="Cambria Math"/>
                    <a:ea typeface="Cambria Math"/>
                    <a:cs typeface="Times New Roman" panose="02020603050405020304" pitchFamily="18" charset="0"/>
                  </a:rPr>
                  <a:t>n</a:t>
                </a:r>
                <a:r>
                  <a:rPr lang="en-IN" sz="2400" dirty="0">
                    <a:latin typeface="Cambria Math"/>
                    <a:ea typeface="Cambria Math"/>
                    <a:cs typeface="Times New Roman" panose="02020603050405020304" pitchFamily="18" charset="0"/>
                  </a:rPr>
                  <a:t> be a non-empty open subset of </a:t>
                </a:r>
                <a:r>
                  <a:rPr lang="en-IN" sz="2400" dirty="0" err="1">
                    <a:latin typeface="Cambria Math"/>
                    <a:ea typeface="Cambria Math"/>
                    <a:cs typeface="Times New Roman" panose="02020603050405020304" pitchFamily="18" charset="0"/>
                  </a:rPr>
                  <a:t>ℝ</a:t>
                </a:r>
                <a:r>
                  <a:rPr lang="en-IN" sz="2400" b="1" baseline="30000" dirty="0" err="1">
                    <a:latin typeface="Cambria Math"/>
                    <a:ea typeface="Cambria Math"/>
                    <a:cs typeface="Times New Roman" panose="02020603050405020304" pitchFamily="18" charset="0"/>
                  </a:rPr>
                  <a:t>n</a:t>
                </a:r>
                <a:r>
                  <a:rPr lang="en-IN" sz="2400" dirty="0">
                    <a:latin typeface="Cambria Math"/>
                    <a:ea typeface="Cambria Math"/>
                    <a:cs typeface="Times New Roman" panose="02020603050405020304" pitchFamily="18" charset="0"/>
                  </a:rPr>
                  <a:t>. </a:t>
                </a:r>
              </a:p>
              <a:p>
                <a:pPr marL="82296" indent="0">
                  <a:buNone/>
                </a:pPr>
                <a:r>
                  <a:rPr lang="en-IN" sz="2400" dirty="0">
                    <a:latin typeface="Cambria Math"/>
                    <a:ea typeface="Cambria Math"/>
                    <a:cs typeface="Times New Roman" panose="02020603050405020304" pitchFamily="18" charset="0"/>
                  </a:rPr>
                  <a:t>    A function f : S → ℝ </a:t>
                </a:r>
                <a:r>
                  <a:rPr lang="en-IN" sz="2400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is a Scalar field. Let a </a:t>
                </a:r>
                <a:r>
                  <a:rPr lang="en-IN" sz="2400" dirty="0">
                    <a:latin typeface="Cambria Math"/>
                    <a:ea typeface="Cambria Math"/>
                    <a:cs typeface="Times New Roman" panose="02020603050405020304" pitchFamily="18" charset="0"/>
                  </a:rPr>
                  <a:t>∈</a:t>
                </a:r>
                <a:r>
                  <a:rPr lang="en-IN" sz="2400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S then f is</a:t>
                </a:r>
              </a:p>
              <a:p>
                <a:pPr marL="82296" indent="0">
                  <a:buNone/>
                </a:pPr>
                <a:r>
                  <a:rPr lang="en-IN" sz="2400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  to be continuous at ‘a’ if for every </a:t>
                </a:r>
                <a:r>
                  <a:rPr lang="en-IN" sz="2400" dirty="0">
                    <a:latin typeface="Cambria Math"/>
                    <a:ea typeface="Cambria Math"/>
                    <a:cs typeface="Times New Roman" panose="02020603050405020304" pitchFamily="18" charset="0"/>
                  </a:rPr>
                  <a:t>ℰ</a:t>
                </a:r>
                <a:r>
                  <a:rPr lang="en-IN" sz="2400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&gt; 0, there exists </a:t>
                </a:r>
                <a:endParaRPr lang="en-IN" sz="2400" dirty="0" smtClean="0"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  <a:p>
                <a:pPr marL="82296" indent="0">
                  <a:buNone/>
                </a:pPr>
                <a:r>
                  <a:rPr lang="en-IN" sz="2400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  </a:t>
                </a:r>
                <a:r>
                  <a:rPr lang="el-GR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δ</a:t>
                </a: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</a:t>
                </a:r>
                <a:r>
                  <a:rPr lang="en-IN" sz="2400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&gt; 0 such </a:t>
                </a: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that   </a:t>
                </a:r>
                <a:r>
                  <a:rPr lang="en-IN" sz="2400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|| x – a || &lt; </a:t>
                </a:r>
                <a:r>
                  <a:rPr lang="el-GR" sz="2400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δ</a:t>
                </a:r>
                <a:r>
                  <a:rPr lang="en-IN" sz="2400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 </a:t>
                </a:r>
                <a:r>
                  <a:rPr lang="en-IN" sz="2400" dirty="0" smtClean="0">
                    <a:latin typeface="Cambria Math"/>
                    <a:ea typeface="Cambria Math"/>
                    <a:cs typeface="Times New Roman" panose="02020603050405020304" pitchFamily="18" charset="0"/>
                  </a:rPr>
                  <a:t>⟹</a:t>
                </a: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 </a:t>
                </a:r>
                <a:r>
                  <a:rPr lang="en-IN" sz="2400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| f(x) – </a:t>
                </a: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f(a) </a:t>
                </a:r>
                <a:r>
                  <a:rPr lang="en-IN" sz="2400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| &lt; </a:t>
                </a:r>
                <a:r>
                  <a:rPr lang="en-IN" sz="2400" dirty="0" smtClean="0">
                    <a:latin typeface="Cambria Math"/>
                    <a:ea typeface="Cambria Math"/>
                    <a:cs typeface="Times New Roman" panose="02020603050405020304" pitchFamily="18" charset="0"/>
                  </a:rPr>
                  <a:t>ℰ</a:t>
                </a:r>
              </a:p>
              <a:p>
                <a:pPr marL="82296" indent="0">
                  <a:buNone/>
                </a:pPr>
                <a:r>
                  <a:rPr lang="en-IN" sz="2400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  i.e. if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IN" sz="2400" i="1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IN" sz="2400" i="1" smtClean="0"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IN" sz="2400" i="0" smtClean="0"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m:rPr>
                                <m:sty m:val="p"/>
                              </m:rPr>
                              <a:rPr lang="en-IN" sz="2400" b="0" i="0" smtClean="0"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x</m:t>
                            </m:r>
                            <m:r>
                              <a:rPr lang="en-IN" sz="2400" b="0" i="0" smtClean="0"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→</m:t>
                            </m:r>
                            <m:r>
                              <m:rPr>
                                <m:sty m:val="p"/>
                              </m:rPr>
                              <a:rPr lang="en-IN" sz="2400" b="0" i="0" smtClean="0"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a</m:t>
                            </m:r>
                          </m:lim>
                        </m:limLow>
                      </m:fName>
                      <m:e>
                        <m:r>
                          <m:rPr>
                            <m:sty m:val="p"/>
                          </m:rPr>
                          <a:rPr lang="en-IN" sz="2400" b="0" i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f</m:t>
                        </m:r>
                        <m:r>
                          <a:rPr lang="en-IN" sz="2400" b="0" i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IN" sz="2400" b="0" i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a:rPr lang="en-IN" sz="2400" b="0" i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exists &amp; equal to a.</a:t>
                </a:r>
              </a:p>
              <a:p>
                <a:pPr>
                  <a:buFont typeface="Courier New" panose="02070309020205020404" pitchFamily="49" charset="0"/>
                  <a:buChar char="o"/>
                </a:pP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 : </a:t>
                </a:r>
              </a:p>
              <a:p>
                <a:pPr marL="82296" indent="0">
                  <a:buNone/>
                </a:pP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f(x) = (x</a:t>
                </a:r>
                <a:r>
                  <a:rPr lang="en-IN" sz="2400" b="1" baseline="3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y</a:t>
                </a:r>
                <a:r>
                  <a:rPr lang="en-IN" sz="2400" b="1" baseline="3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)·</a:t>
                </a:r>
                <a:r>
                  <a:rPr lang="en-IN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ln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(x</a:t>
                </a:r>
                <a:r>
                  <a:rPr lang="en-IN" sz="2400" b="1" baseline="3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y</a:t>
                </a:r>
                <a:r>
                  <a:rPr lang="en-IN" sz="2400" b="1" baseline="3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at (0, 0) is continuous.</a:t>
                </a:r>
                <a:endParaRPr lang="en-I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9632" y="2060848"/>
                <a:ext cx="7498080" cy="3781400"/>
              </a:xfrm>
              <a:blipFill rotWithShape="1">
                <a:blip r:embed="rId2"/>
                <a:stretch>
                  <a:fillRect t="-129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8028384" cy="1143000"/>
          </a:xfrm>
          <a:gradFill flip="none" rotWithShape="1">
            <a:gsLst>
              <a:gs pos="0">
                <a:schemeClr val="accent3">
                  <a:tint val="92000"/>
                  <a:satMod val="170000"/>
                </a:schemeClr>
              </a:gs>
              <a:gs pos="15000">
                <a:schemeClr val="accent3">
                  <a:tint val="92000"/>
                  <a:shade val="99000"/>
                  <a:satMod val="170000"/>
                </a:schemeClr>
              </a:gs>
              <a:gs pos="62000">
                <a:schemeClr val="accent3">
                  <a:tint val="96000"/>
                  <a:shade val="80000"/>
                  <a:satMod val="170000"/>
                </a:schemeClr>
              </a:gs>
              <a:gs pos="97000">
                <a:schemeClr val="accent3">
                  <a:tint val="98000"/>
                  <a:shade val="63000"/>
                  <a:satMod val="170000"/>
                </a:schemeClr>
              </a:gs>
              <a:gs pos="100000">
                <a:schemeClr val="accent3">
                  <a:shade val="62000"/>
                  <a:satMod val="17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IN" sz="3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Continuity of </a:t>
            </a:r>
            <a:r>
              <a:rPr lang="en-IN" sz="3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Scalar Valued </a:t>
            </a:r>
            <a:r>
              <a:rPr lang="en-IN" sz="3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functions</a:t>
            </a:r>
            <a:endParaRPr lang="en-IN" sz="3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867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95736" y="2508579"/>
            <a:ext cx="51393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Righ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THANK  YOU !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7196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564904"/>
            <a:ext cx="7498080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Functions of several Variables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504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548680"/>
            <a:ext cx="7498080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IN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en-IN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2060848"/>
            <a:ext cx="7498080" cy="3709392"/>
          </a:xfrm>
        </p:spPr>
        <p:txBody>
          <a:bodyPr/>
          <a:lstStyle/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Euclidean Space</a:t>
            </a:r>
          </a:p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Sequence in </a:t>
            </a:r>
            <a:r>
              <a:rPr lang="en-IN" dirty="0" err="1" smtClean="0"/>
              <a:t>ℝ</a:t>
            </a:r>
            <a:r>
              <a:rPr lang="en-IN" b="1" baseline="30000" dirty="0" err="1" smtClean="0"/>
              <a:t>n</a:t>
            </a:r>
            <a:endParaRPr lang="en-IN" b="1" baseline="30000" dirty="0" smtClean="0"/>
          </a:p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Scalar Fields</a:t>
            </a:r>
          </a:p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 and Continuity of Scalar Valued functions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357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332656"/>
            <a:ext cx="6480720" cy="1143000"/>
          </a:xfrm>
          <a:gradFill flip="none" rotWithShape="1">
            <a:gsLst>
              <a:gs pos="0">
                <a:schemeClr val="accent3">
                  <a:tint val="92000"/>
                  <a:satMod val="170000"/>
                </a:schemeClr>
              </a:gs>
              <a:gs pos="15000">
                <a:schemeClr val="accent3">
                  <a:tint val="92000"/>
                  <a:shade val="99000"/>
                  <a:satMod val="170000"/>
                </a:schemeClr>
              </a:gs>
              <a:gs pos="62000">
                <a:schemeClr val="accent3">
                  <a:tint val="96000"/>
                  <a:shade val="80000"/>
                  <a:satMod val="170000"/>
                </a:schemeClr>
              </a:gs>
              <a:gs pos="97000">
                <a:schemeClr val="accent3">
                  <a:tint val="98000"/>
                  <a:shade val="63000"/>
                  <a:satMod val="170000"/>
                </a:schemeClr>
              </a:gs>
              <a:gs pos="100000">
                <a:schemeClr val="accent3">
                  <a:shade val="62000"/>
                  <a:satMod val="17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IN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IN" sz="4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31640" y="1844824"/>
                <a:ext cx="7632848" cy="324036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IN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first year of B.Sc. We have studied functions and their properties of </a:t>
                </a:r>
                <a:r>
                  <a:rPr lang="en-IN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ONE</a:t>
                </a:r>
                <a:r>
                  <a:rPr lang="en-IN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variable ( f : </a:t>
                </a:r>
                <a:r>
                  <a:rPr lang="en-IN" sz="2800" dirty="0" smtClean="0"/>
                  <a:t>ℝ </a:t>
                </a:r>
                <a14:m>
                  <m:oMath xmlns:m="http://schemas.openxmlformats.org/officeDocument/2006/math">
                    <m:r>
                      <a:rPr lang="en-IN" sz="2800" i="1" smtClean="0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n-IN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800" dirty="0" smtClean="0"/>
                  <a:t>ℝ,  </a:t>
                </a:r>
                <a:r>
                  <a:rPr lang="en-IN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here domain &amp; Co-domain are set of real numbers in one variable ) </a:t>
                </a:r>
              </a:p>
              <a:p>
                <a:r>
                  <a:rPr lang="en-IN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Now we focus our attention to functions of more than one variables as many of the real life applications of mathematics contains relationship with more than one variables.</a:t>
                </a:r>
              </a:p>
              <a:p>
                <a:endParaRPr lang="en-I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31640" y="1844824"/>
                <a:ext cx="7632848" cy="3240360"/>
              </a:xfrm>
              <a:blipFill rotWithShape="1">
                <a:blip r:embed="rId2"/>
                <a:stretch>
                  <a:fillRect t="-3202" r="-2953" b="-546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467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498080" cy="1143000"/>
          </a:xfrm>
          <a:gradFill flip="none" rotWithShape="1">
            <a:gsLst>
              <a:gs pos="0">
                <a:schemeClr val="accent3">
                  <a:tint val="92000"/>
                  <a:satMod val="170000"/>
                </a:schemeClr>
              </a:gs>
              <a:gs pos="15000">
                <a:schemeClr val="accent3">
                  <a:tint val="92000"/>
                  <a:shade val="99000"/>
                  <a:satMod val="170000"/>
                </a:schemeClr>
              </a:gs>
              <a:gs pos="62000">
                <a:schemeClr val="accent3">
                  <a:tint val="96000"/>
                  <a:shade val="80000"/>
                  <a:satMod val="170000"/>
                </a:schemeClr>
              </a:gs>
              <a:gs pos="97000">
                <a:schemeClr val="accent3">
                  <a:tint val="98000"/>
                  <a:shade val="63000"/>
                  <a:satMod val="170000"/>
                </a:schemeClr>
              </a:gs>
              <a:gs pos="100000">
                <a:schemeClr val="accent3">
                  <a:shade val="62000"/>
                  <a:satMod val="17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IN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Euclidean Space</a:t>
            </a:r>
            <a:endParaRPr lang="en-IN" sz="4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Lenovo\Pictures\Distance_angle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38" t="11724" r="15428" b="8361"/>
          <a:stretch/>
        </p:blipFill>
        <p:spPr bwMode="auto">
          <a:xfrm>
            <a:off x="1763688" y="3960440"/>
            <a:ext cx="6408712" cy="2996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27584" y="1340768"/>
                <a:ext cx="8316416" cy="3168352"/>
              </a:xfrm>
            </p:spPr>
            <p:txBody>
              <a:bodyPr>
                <a:normAutofit/>
              </a:bodyPr>
              <a:lstStyle/>
              <a:p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 Euclidean space is a real vector space where Distance between points and angle between two vectors are defined. </a:t>
                </a:r>
              </a:p>
              <a:p>
                <a:r>
                  <a:rPr lang="en-IN" sz="2400" dirty="0" err="1" smtClean="0"/>
                  <a:t>ℝ</a:t>
                </a:r>
                <a:r>
                  <a:rPr lang="en-IN" sz="2400" b="1" baseline="30000" dirty="0" err="1" smtClean="0"/>
                  <a:t>n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 { ( x</a:t>
                </a:r>
                <a:r>
                  <a:rPr lang="en-IN" sz="24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x</a:t>
                </a:r>
                <a:r>
                  <a:rPr lang="en-IN" sz="24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….., </a:t>
                </a:r>
                <a:r>
                  <a:rPr lang="en-IN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IN" sz="2400" b="1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 / x</a:t>
                </a:r>
                <a:r>
                  <a:rPr lang="en-IN" sz="24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sz="240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IN" sz="2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IN" sz="2400" dirty="0" smtClean="0"/>
                  <a:t>ℝ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for </a:t>
                </a:r>
                <a:r>
                  <a:rPr lang="en-IN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1, 2, ……, n }</a:t>
                </a:r>
              </a:p>
              <a:p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 n = 2, </a:t>
                </a:r>
                <a:r>
                  <a:rPr lang="en-IN" sz="2400" dirty="0" smtClean="0"/>
                  <a:t>ℝ</a:t>
                </a:r>
                <a:r>
                  <a:rPr lang="en-IN" sz="2400" b="1" baseline="30000" dirty="0" smtClean="0"/>
                  <a:t>2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{ (x</a:t>
                </a:r>
                <a:r>
                  <a:rPr lang="en-IN" sz="24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x</a:t>
                </a:r>
                <a:r>
                  <a:rPr lang="en-IN" sz="24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/ x</a:t>
                </a:r>
                <a:r>
                  <a:rPr lang="en-IN" sz="24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x</a:t>
                </a:r>
                <a:r>
                  <a:rPr lang="en-IN" sz="24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∈ </m:t>
                    </m:r>
                  </m:oMath>
                </a14:m>
                <a:r>
                  <a:rPr lang="en-IN" sz="2400" dirty="0" smtClean="0"/>
                  <a:t>ℝ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}, geometrically means that points in the plane.</a:t>
                </a:r>
              </a:p>
              <a:p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 n =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3, </a:t>
                </a:r>
                <a:r>
                  <a:rPr lang="en-IN" sz="2400" dirty="0" smtClean="0"/>
                  <a:t>ℝ</a:t>
                </a:r>
                <a:r>
                  <a:rPr lang="en-IN" sz="2400" b="1" baseline="30000" dirty="0" smtClean="0"/>
                  <a:t>3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{ (x</a:t>
                </a:r>
                <a:r>
                  <a:rPr lang="en-IN" sz="2400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IN" sz="24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x</a:t>
                </a:r>
                <a:r>
                  <a:rPr lang="en-IN" sz="24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)/ 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IN" sz="2400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IN" sz="24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IN" sz="2400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∈ </m:t>
                    </m:r>
                  </m:oMath>
                </a14:m>
                <a:r>
                  <a:rPr lang="en-IN" sz="2400" dirty="0"/>
                  <a:t>ℝ 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}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geometrically means that points in the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3-dimentional space.</a:t>
                </a:r>
                <a:endParaRPr lang="en-I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I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27584" y="1340768"/>
                <a:ext cx="8316416" cy="3168352"/>
              </a:xfrm>
              <a:blipFill rotWithShape="1">
                <a:blip r:embed="rId3"/>
                <a:stretch>
                  <a:fillRect t="-153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1602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7498080" cy="792088"/>
          </a:xfrm>
          <a:gradFill flip="none" rotWithShape="1">
            <a:gsLst>
              <a:gs pos="0">
                <a:schemeClr val="accent3">
                  <a:tint val="92000"/>
                  <a:satMod val="170000"/>
                </a:schemeClr>
              </a:gs>
              <a:gs pos="15000">
                <a:schemeClr val="accent3">
                  <a:tint val="92000"/>
                  <a:shade val="99000"/>
                  <a:satMod val="170000"/>
                </a:schemeClr>
              </a:gs>
              <a:gs pos="62000">
                <a:schemeClr val="accent3">
                  <a:tint val="96000"/>
                  <a:shade val="80000"/>
                  <a:satMod val="170000"/>
                </a:schemeClr>
              </a:gs>
              <a:gs pos="97000">
                <a:schemeClr val="accent3">
                  <a:tint val="98000"/>
                  <a:shade val="63000"/>
                  <a:satMod val="170000"/>
                </a:schemeClr>
              </a:gs>
              <a:gs pos="100000">
                <a:schemeClr val="accent3">
                  <a:shade val="62000"/>
                  <a:satMod val="170000"/>
                </a:schemeClr>
              </a:gs>
            </a:gsLst>
            <a:lin ang="16200000" scaled="1"/>
            <a:tileRect/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I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Terms in Euclidean Space</a:t>
            </a:r>
            <a:endParaRPr lang="en-I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735832"/>
            <a:ext cx="8064896" cy="450148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Inner Product in </a:t>
            </a:r>
            <a:r>
              <a:rPr lang="en-IN" sz="2400" b="1" dirty="0" err="1" smtClean="0"/>
              <a:t>ℝ</a:t>
            </a:r>
            <a:r>
              <a:rPr lang="en-IN" sz="2400" b="1" baseline="30000" dirty="0" err="1" smtClean="0"/>
              <a:t>n</a:t>
            </a:r>
            <a:r>
              <a:rPr lang="en-IN" sz="2400" b="1" dirty="0" smtClean="0"/>
              <a:t> </a:t>
            </a:r>
            <a:r>
              <a:rPr lang="en-I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2296" indent="0">
              <a:buNone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Let V be a real vector space. A function </a:t>
            </a:r>
            <a:r>
              <a:rPr lang="en-I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 , &gt;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V</a:t>
            </a:r>
            <a:r>
              <a:rPr lang="en-IN" sz="2400" dirty="0" smtClean="0"/>
              <a:t> x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→ </a:t>
            </a:r>
            <a:r>
              <a:rPr lang="en-IN" sz="2400" dirty="0"/>
              <a:t>ℝ</a:t>
            </a:r>
            <a:endParaRPr lang="en-I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is called an </a:t>
            </a:r>
            <a:r>
              <a:rPr lang="en-I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Inner product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it satisfies the following</a:t>
            </a:r>
          </a:p>
          <a:p>
            <a:pPr marL="82296" indent="0">
              <a:buNone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properties</a:t>
            </a:r>
          </a:p>
          <a:p>
            <a:pPr marL="82296" indent="0">
              <a:buNone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I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&lt;x, x&gt; ≥ 0 and &lt;x, x&gt; = 0 if &amp; only if x = 0.</a:t>
            </a:r>
          </a:p>
          <a:p>
            <a:pPr marL="82296" indent="0">
              <a:buNone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ii) &lt;x, y&gt; = &lt;y, x&gt;</a:t>
            </a:r>
          </a:p>
          <a:p>
            <a:pPr marL="82296" indent="0">
              <a:buNone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iii) &lt;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x, y&gt; = 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&lt;x, y&gt;</a:t>
            </a:r>
          </a:p>
          <a:p>
            <a:pPr marL="82296" indent="0">
              <a:buNone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iv) &lt;x + y, z&gt; = &lt;x, z&gt; + &lt;y, z&gt;</a:t>
            </a:r>
          </a:p>
          <a:p>
            <a:pPr marL="82296" indent="0">
              <a:buNone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A vector space V together with an Inner product defined in it</a:t>
            </a:r>
          </a:p>
          <a:p>
            <a:pPr marL="82296" indent="0">
              <a:buNone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is called as an </a:t>
            </a:r>
            <a:r>
              <a:rPr lang="en-I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Inner Product Space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2296" indent="0">
              <a:buNone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8834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7498080" cy="792088"/>
          </a:xfrm>
          <a:gradFill flip="none" rotWithShape="1">
            <a:gsLst>
              <a:gs pos="0">
                <a:schemeClr val="accent3">
                  <a:tint val="92000"/>
                  <a:satMod val="170000"/>
                </a:schemeClr>
              </a:gs>
              <a:gs pos="15000">
                <a:schemeClr val="accent3">
                  <a:tint val="92000"/>
                  <a:shade val="99000"/>
                  <a:satMod val="170000"/>
                </a:schemeClr>
              </a:gs>
              <a:gs pos="62000">
                <a:schemeClr val="accent3">
                  <a:tint val="96000"/>
                  <a:shade val="80000"/>
                  <a:satMod val="170000"/>
                </a:schemeClr>
              </a:gs>
              <a:gs pos="97000">
                <a:schemeClr val="accent3">
                  <a:tint val="98000"/>
                  <a:shade val="63000"/>
                  <a:satMod val="170000"/>
                </a:schemeClr>
              </a:gs>
              <a:gs pos="100000">
                <a:schemeClr val="accent3">
                  <a:shade val="62000"/>
                  <a:satMod val="170000"/>
                </a:schemeClr>
              </a:gs>
            </a:gsLst>
            <a:lin ang="16200000" scaled="1"/>
            <a:tileRect/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I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Terms in Euclidean Space</a:t>
            </a:r>
            <a:endParaRPr lang="en-I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71600" y="1735832"/>
                <a:ext cx="7962088" cy="4213448"/>
              </a:xfrm>
            </p:spPr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Ø"/>
                </a:pPr>
                <a:r>
                  <a:rPr lang="en-IN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Dot Product in </a:t>
                </a:r>
                <a:r>
                  <a:rPr lang="en-IN" sz="2400" b="1" dirty="0" err="1" smtClean="0"/>
                  <a:t>ℝ</a:t>
                </a:r>
                <a:r>
                  <a:rPr lang="en-IN" sz="2400" b="1" baseline="30000" dirty="0" err="1" smtClean="0"/>
                  <a:t>n</a:t>
                </a:r>
                <a:r>
                  <a:rPr lang="en-IN" sz="2400" b="1" dirty="0" smtClean="0"/>
                  <a:t> </a:t>
                </a:r>
                <a:r>
                  <a:rPr lang="en-IN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82296" indent="0">
                  <a:buNone/>
                </a:pP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Let x = (x</a:t>
                </a:r>
                <a:r>
                  <a:rPr lang="en-IN" sz="24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x</a:t>
                </a:r>
                <a:r>
                  <a:rPr lang="en-IN" sz="2400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….., </a:t>
                </a:r>
                <a:r>
                  <a:rPr lang="en-IN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IN" sz="2400" b="1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&amp; y = (y</a:t>
                </a:r>
                <a:r>
                  <a:rPr lang="en-IN" sz="24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IN" sz="24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….., </a:t>
                </a:r>
                <a:r>
                  <a:rPr lang="en-IN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IN" sz="2400" b="1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IN" sz="2400" dirty="0" smtClean="0"/>
                  <a:t> </a:t>
                </a:r>
                <a:r>
                  <a:rPr lang="en-IN" sz="2400" dirty="0" err="1" smtClean="0"/>
                  <a:t>ℝ</a:t>
                </a:r>
                <a:r>
                  <a:rPr lang="en-IN" sz="2400" b="1" baseline="30000" dirty="0" err="1" smtClean="0"/>
                  <a:t>n</a:t>
                </a:r>
                <a:r>
                  <a:rPr lang="en-IN" sz="2400" b="1" baseline="30000" dirty="0" smtClean="0"/>
                  <a:t> </a:t>
                </a:r>
                <a:r>
                  <a:rPr lang="en-IN" sz="2400" dirty="0" smtClean="0"/>
                  <a:t>,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then </a:t>
                </a:r>
              </a:p>
              <a:p>
                <a:pPr marL="82296" indent="0">
                  <a:buNone/>
                </a:pP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the function </a:t>
                </a:r>
                <a:r>
                  <a:rPr lang="en-IN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·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</a:t>
                </a:r>
                <a:r>
                  <a:rPr lang="en-IN" sz="2400" dirty="0" err="1" smtClean="0"/>
                  <a:t>ℝ</a:t>
                </a:r>
                <a:r>
                  <a:rPr lang="en-IN" sz="2400" b="1" baseline="30000" dirty="0" err="1" smtClean="0"/>
                  <a:t>n</a:t>
                </a:r>
                <a:r>
                  <a:rPr lang="en-IN" sz="2400" dirty="0"/>
                  <a:t> </a:t>
                </a:r>
                <a:r>
                  <a:rPr lang="en-IN" sz="2000" dirty="0" err="1" smtClean="0"/>
                  <a:t>x</a:t>
                </a:r>
                <a:r>
                  <a:rPr lang="en-IN" sz="2400" dirty="0" err="1" smtClean="0"/>
                  <a:t>ℝ</a:t>
                </a:r>
                <a:r>
                  <a:rPr lang="en-IN" sz="2400" b="1" baseline="30000" dirty="0" err="1" smtClean="0"/>
                  <a:t>n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→ </a:t>
                </a:r>
                <a:r>
                  <a:rPr lang="en-IN" sz="2400" dirty="0" err="1"/>
                  <a:t>ℝ</a:t>
                </a:r>
                <a:r>
                  <a:rPr lang="en-IN" sz="2400" b="1" baseline="30000" dirty="0" err="1"/>
                  <a:t>n</a:t>
                </a:r>
                <a:r>
                  <a:rPr lang="en-IN" sz="2400" b="1" baseline="30000" dirty="0"/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defined by</a:t>
                </a:r>
              </a:p>
              <a:p>
                <a:pPr marL="82296" indent="0">
                  <a:buNone/>
                </a:pP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x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∙</m:t>
                    </m:r>
                  </m:oMath>
                </a14:m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 = x</a:t>
                </a:r>
                <a:r>
                  <a:rPr lang="en-IN" sz="24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IN" sz="24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x</a:t>
                </a:r>
                <a:r>
                  <a:rPr lang="en-IN" sz="24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IN" sz="24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………… + </a:t>
                </a:r>
                <a:r>
                  <a:rPr lang="en-IN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IN" sz="2400" b="1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IN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IN" sz="2400" b="1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called </a:t>
                </a:r>
                <a:r>
                  <a:rPr lang="en-IN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Dot product </a:t>
                </a:r>
                <a:endParaRPr lang="en-IN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>
                  <a:buNone/>
                </a:pP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function. </a:t>
                </a:r>
                <a:endParaRPr lang="en-IN" sz="2400" b="1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IN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Norm of a vector in </a:t>
                </a:r>
                <a:r>
                  <a:rPr lang="en-IN" sz="2400" b="1" dirty="0" err="1" smtClean="0"/>
                  <a:t>ℝ</a:t>
                </a:r>
                <a:r>
                  <a:rPr lang="en-IN" sz="2400" b="1" baseline="30000" dirty="0" err="1" smtClean="0"/>
                  <a:t>n</a:t>
                </a:r>
                <a:r>
                  <a:rPr lang="en-IN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82296" indent="0">
                  <a:buSzPct val="100000"/>
                  <a:buNone/>
                </a:pP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Let x = 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(x</a:t>
                </a:r>
                <a:r>
                  <a:rPr lang="en-IN" sz="2400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x</a:t>
                </a:r>
                <a:r>
                  <a:rPr lang="en-IN" sz="2400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….., </a:t>
                </a:r>
                <a:r>
                  <a:rPr lang="en-IN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IN" sz="24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be a vector, then Norm of vector  </a:t>
                </a:r>
              </a:p>
              <a:p>
                <a:pPr marL="82296" indent="0">
                  <a:buSzPct val="100000"/>
                  <a:buNone/>
                </a:pP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x, denoted by || x || is given by </a:t>
                </a:r>
              </a:p>
              <a:p>
                <a:pPr marL="82296" indent="0">
                  <a:buSzPct val="100000"/>
                  <a:buNone/>
                </a:pP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|| x ||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IN" sz="24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sty m:val="p"/>
                          </m:rPr>
                          <a:rPr lang="en-IN" sz="2400" b="0" i="0" smtClean="0">
                            <a:latin typeface="Cambria Math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a:rPr lang="en-IN" sz="2400" b="0" i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m:rPr>
                            <m:sty m:val="p"/>
                          </m:rPr>
                          <a:rPr lang="en-IN" sz="2400" b="0" i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x</m:t>
                        </m:r>
                      </m:e>
                    </m:rad>
                  </m:oMath>
                </a14:m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IN" sz="2400" i="1">
                            <a:latin typeface="Cambria Math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IN" sz="24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IN" sz="2400" i="0">
                                <a:latin typeface="Cambria Math"/>
                              </a:rPr>
                              <m:t>x</m:t>
                            </m:r>
                          </m:e>
                          <m:sub>
                            <m:r>
                              <a:rPr lang="en-IN" sz="2400" i="0">
                                <a:latin typeface="Cambria Math"/>
                              </a:rPr>
                              <m:t>1</m:t>
                            </m:r>
                          </m:sub>
                          <m:sup>
                            <m:r>
                              <a:rPr lang="en-IN" sz="2400" i="0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  <m:r>
                          <a:rPr lang="en-IN" sz="2400" i="0">
                            <a:latin typeface="Cambria Math"/>
                          </a:rPr>
                          <m:t>+</m:t>
                        </m:r>
                        <m:sSubSup>
                          <m:sSubSupPr>
                            <m:ctrlPr>
                              <a:rPr lang="en-IN" sz="24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IN" sz="2400" i="0">
                                <a:latin typeface="Cambria Math"/>
                              </a:rPr>
                              <m:t>x</m:t>
                            </m:r>
                          </m:e>
                          <m:sub>
                            <m:r>
                              <a:rPr lang="en-IN" sz="2400" i="0">
                                <a:latin typeface="Cambria Math"/>
                              </a:rPr>
                              <m:t>2</m:t>
                            </m:r>
                          </m:sub>
                          <m:sup>
                            <m:r>
                              <a:rPr lang="en-IN" sz="2400" i="0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  <m:r>
                          <a:rPr lang="en-IN" sz="2400" i="0">
                            <a:latin typeface="Cambria Math"/>
                          </a:rPr>
                          <m:t>+⋯+</m:t>
                        </m:r>
                        <m:sSubSup>
                          <m:sSubSupPr>
                            <m:ctrlPr>
                              <a:rPr lang="en-IN" sz="24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IN" sz="2400" i="0">
                                <a:latin typeface="Cambria Math"/>
                              </a:rPr>
                              <m:t>x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IN" sz="2400" i="0">
                                <a:latin typeface="Cambria Math"/>
                              </a:rPr>
                              <m:t>n</m:t>
                            </m:r>
                          </m:sub>
                          <m:sup>
                            <m:r>
                              <a:rPr lang="en-IN" sz="2400" i="0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e>
                    </m:rad>
                  </m:oMath>
                </a14:m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82296" indent="0">
                  <a:buSzPct val="100000"/>
                  <a:buNone/>
                </a:pPr>
                <a:endParaRPr lang="en-IN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1600" y="1735832"/>
                <a:ext cx="7962088" cy="4213448"/>
              </a:xfrm>
              <a:blipFill rotWithShape="1">
                <a:blip r:embed="rId2"/>
                <a:stretch>
                  <a:fillRect t="-1302" b="-130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5001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15616" y="332656"/>
                <a:ext cx="7920880" cy="6408712"/>
              </a:xfrm>
            </p:spPr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Ø"/>
                </a:pPr>
                <a:r>
                  <a:rPr lang="en-IN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Distance between two points in</a:t>
                </a:r>
                <a:r>
                  <a:rPr lang="en-IN" sz="2400" b="1" dirty="0"/>
                  <a:t> </a:t>
                </a:r>
                <a:r>
                  <a:rPr lang="en-IN" sz="2400" b="1" dirty="0" err="1"/>
                  <a:t>ℝ</a:t>
                </a:r>
                <a:r>
                  <a:rPr lang="en-IN" sz="2400" b="1" baseline="30000" dirty="0" err="1"/>
                  <a:t>n</a:t>
                </a:r>
                <a:r>
                  <a:rPr lang="en-IN" sz="2400" b="1" dirty="0"/>
                  <a:t> </a:t>
                </a:r>
                <a:r>
                  <a:rPr lang="en-IN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IN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>
                  <a:buNone/>
                </a:pP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Let 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= (x</a:t>
                </a:r>
                <a:r>
                  <a:rPr lang="en-IN" sz="2400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x</a:t>
                </a:r>
                <a:r>
                  <a:rPr lang="en-IN" sz="2400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….., </a:t>
                </a:r>
                <a:r>
                  <a:rPr lang="en-IN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IN" sz="24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&amp; y = (y</a:t>
                </a:r>
                <a:r>
                  <a:rPr lang="en-IN" sz="2400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y</a:t>
                </a:r>
                <a:r>
                  <a:rPr lang="en-IN" sz="2400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….., </a:t>
                </a:r>
                <a:r>
                  <a:rPr lang="en-IN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IN" sz="24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IN" sz="2400" dirty="0"/>
                  <a:t> </a:t>
                </a:r>
                <a:r>
                  <a:rPr lang="en-IN" sz="2400" dirty="0" err="1"/>
                  <a:t>ℝ</a:t>
                </a:r>
                <a:r>
                  <a:rPr lang="en-IN" sz="2400" b="1" baseline="30000" dirty="0" err="1"/>
                  <a:t>n</a:t>
                </a:r>
                <a:r>
                  <a:rPr lang="en-IN" sz="2400" b="1" baseline="30000" dirty="0"/>
                  <a:t> </a:t>
                </a:r>
                <a:r>
                  <a:rPr lang="en-IN" sz="2400" dirty="0"/>
                  <a:t>, 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then </a:t>
                </a:r>
                <a:endParaRPr lang="en-IN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>
                  <a:buNone/>
                </a:pP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distance between two points x &amp; y denoted by || x – y || &amp;</a:t>
                </a:r>
              </a:p>
              <a:p>
                <a:pPr marL="82296" indent="0">
                  <a:buNone/>
                </a:pP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is given by</a:t>
                </a:r>
              </a:p>
              <a:p>
                <a:pPr marL="82296" indent="0">
                  <a:buNone/>
                </a:pP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|| x – y ||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IN" sz="2400" i="1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IN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IN" sz="2400" i="0">
                                <a:latin typeface="Cambria Math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IN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IN" sz="2400" i="0">
                                    <a:latin typeface="Cambria Math"/>
                                  </a:rPr>
                                  <m:t>x</m:t>
                                </m:r>
                              </m:e>
                              <m:sub>
                                <m:r>
                                  <a:rPr lang="en-IN" sz="2400" i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IN" sz="2400" i="0"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IN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IN" sz="2400" i="0">
                                    <a:latin typeface="Cambria Math"/>
                                  </a:rPr>
                                  <m:t>y</m:t>
                                </m:r>
                              </m:e>
                              <m:sub>
                                <m:r>
                                  <a:rPr lang="en-IN" sz="2400" i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IN" sz="2400" i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IN" sz="2400" i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IN" sz="2400" i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IN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IN" sz="2400" i="0">
                                <a:latin typeface="Cambria Math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IN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IN" sz="2400" i="0">
                                    <a:latin typeface="Cambria Math"/>
                                  </a:rPr>
                                  <m:t>x</m:t>
                                </m:r>
                              </m:e>
                              <m:sub>
                                <m:r>
                                  <a:rPr lang="en-IN" sz="2400" i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IN" sz="2400" i="0"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IN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IN" sz="2400" i="0">
                                    <a:latin typeface="Cambria Math"/>
                                  </a:rPr>
                                  <m:t>y</m:t>
                                </m:r>
                              </m:e>
                              <m:sub>
                                <m:r>
                                  <a:rPr lang="en-IN" sz="2400" i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IN" sz="2400" i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IN" sz="2400" i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IN" sz="2400" i="0">
                            <a:latin typeface="Cambria Math"/>
                          </a:rPr>
                          <m:t>+⋯+</m:t>
                        </m:r>
                        <m:sSup>
                          <m:sSupPr>
                            <m:ctrlPr>
                              <a:rPr lang="en-IN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IN" sz="2400" i="0">
                                <a:latin typeface="Cambria Math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IN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IN" sz="2400" i="0">
                                    <a:latin typeface="Cambria Math"/>
                                  </a:rPr>
                                  <m:t>x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IN" sz="2400" i="0">
                                    <a:latin typeface="Cambria Math"/>
                                  </a:rPr>
                                  <m:t>n</m:t>
                                </m:r>
                              </m:sub>
                            </m:sSub>
                            <m:r>
                              <a:rPr lang="en-IN" sz="2400" i="0"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IN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IN" sz="2400" i="0">
                                    <a:latin typeface="Cambria Math"/>
                                  </a:rPr>
                                  <m:t>y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IN" sz="2400" i="0">
                                    <a:latin typeface="Cambria Math"/>
                                  </a:rPr>
                                  <m:t>n</m:t>
                                </m:r>
                              </m:sub>
                            </m:sSub>
                            <m:r>
                              <a:rPr lang="en-IN" sz="2400" i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IN" sz="2400" i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IN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Open Ball in </a:t>
                </a:r>
                <a:r>
                  <a:rPr lang="en-IN" sz="2400" b="1" dirty="0" err="1"/>
                  <a:t>ℝ</a:t>
                </a:r>
                <a:r>
                  <a:rPr lang="en-IN" sz="2400" b="1" baseline="30000" dirty="0" err="1"/>
                  <a:t>n</a:t>
                </a:r>
                <a:r>
                  <a:rPr lang="en-IN" sz="2400" b="1" dirty="0"/>
                  <a:t> </a:t>
                </a:r>
                <a:r>
                  <a:rPr lang="en-IN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82296" indent="0">
                  <a:buNone/>
                </a:pP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Let a = (a</a:t>
                </a:r>
                <a:r>
                  <a:rPr lang="en-IN" sz="24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a</a:t>
                </a:r>
                <a:r>
                  <a:rPr lang="en-IN" sz="24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…., a</a:t>
                </a:r>
                <a:r>
                  <a:rPr lang="en-IN" sz="24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IN" sz="2400" dirty="0"/>
                  <a:t> </a:t>
                </a:r>
                <a:r>
                  <a:rPr lang="en-IN" sz="2400" dirty="0" err="1"/>
                  <a:t>ℝ</a:t>
                </a:r>
                <a:r>
                  <a:rPr lang="en-IN" sz="2400" b="1" baseline="30000" dirty="0" err="1"/>
                  <a:t>n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r &gt; 0 be any real number.</a:t>
                </a:r>
              </a:p>
              <a:p>
                <a:pPr marL="82296" indent="0">
                  <a:buNone/>
                </a:pP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Then the Open ball centred at </a:t>
                </a:r>
                <a:r>
                  <a:rPr lang="en-IN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‘a’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radius </a:t>
                </a:r>
                <a:r>
                  <a:rPr lang="en-IN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‘r’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 </a:t>
                </a:r>
                <a:r>
                  <a:rPr lang="en-IN" sz="2400" dirty="0" err="1" smtClean="0"/>
                  <a:t>ℝ</a:t>
                </a:r>
                <a:r>
                  <a:rPr lang="en-IN" sz="2400" b="1" baseline="30000" dirty="0" err="1" smtClean="0"/>
                  <a:t>n</a:t>
                </a:r>
                <a:r>
                  <a:rPr lang="en-IN" sz="2400" b="1" baseline="30000" dirty="0" smtClean="0"/>
                  <a:t> </a:t>
                </a:r>
              </a:p>
              <a:p>
                <a:pPr marL="82296" indent="0">
                  <a:buNone/>
                </a:pP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denoted by </a:t>
                </a:r>
                <a:r>
                  <a:rPr lang="en-IN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B(a, r)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or </a:t>
                </a:r>
                <a:r>
                  <a:rPr lang="en-IN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IN" sz="24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IN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(r)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&amp; is given by</a:t>
                </a:r>
              </a:p>
              <a:p>
                <a:pPr marL="82296" indent="0">
                  <a:buNone/>
                </a:pP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B(a, r) = { x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IN" sz="2400" dirty="0"/>
                  <a:t> </a:t>
                </a:r>
                <a:r>
                  <a:rPr lang="en-IN" sz="2400" dirty="0" err="1"/>
                  <a:t>ℝ</a:t>
                </a:r>
                <a:r>
                  <a:rPr lang="en-IN" sz="2400" b="1" baseline="30000" dirty="0" err="1"/>
                  <a:t>n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 || x – a || &lt; r }</a:t>
                </a:r>
              </a:p>
              <a:p>
                <a:pPr marL="82296" indent="0">
                  <a:buNone/>
                </a:pP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For n = 2, let a = (a</a:t>
                </a:r>
                <a:r>
                  <a:rPr lang="en-IN" sz="24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a</a:t>
                </a:r>
                <a:r>
                  <a:rPr lang="en-IN" sz="24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IN" sz="2400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>
                  <a:buNone/>
                </a:pP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B(a, r) = { (x, y)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IN" sz="2400" dirty="0"/>
                  <a:t> </a:t>
                </a:r>
                <a:r>
                  <a:rPr lang="en-IN" sz="2400" dirty="0" smtClean="0"/>
                  <a:t>ℝ</a:t>
                </a:r>
                <a:r>
                  <a:rPr lang="en-IN" sz="2400" b="1" baseline="30000" dirty="0" smtClean="0"/>
                  <a:t>2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 || (x, y) – (a</a:t>
                </a:r>
                <a:r>
                  <a:rPr lang="en-IN" sz="24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a</a:t>
                </a:r>
                <a:r>
                  <a:rPr lang="en-IN" sz="24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|| &lt; r }</a:t>
                </a:r>
              </a:p>
              <a:p>
                <a:pPr marL="82296" indent="0">
                  <a:buNone/>
                </a:pP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B(a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r) = { (x, y)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IN" sz="2400" dirty="0"/>
                  <a:t> ℝ</a:t>
                </a:r>
                <a:r>
                  <a:rPr lang="en-IN" sz="2400" b="1" baseline="30000" dirty="0"/>
                  <a:t>2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IN" sz="2400" i="1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IN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IN" sz="2400">
                                <a:latin typeface="Cambria Math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IN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IN" sz="2400">
                                    <a:latin typeface="Cambria Math"/>
                                  </a:rPr>
                                  <m:t>x</m:t>
                                </m:r>
                              </m:e>
                              <m:sub>
                                <m:r>
                                  <a:rPr lang="en-IN" sz="240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IN" sz="2400"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IN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IN" sz="2400">
                                    <a:latin typeface="Cambria Math"/>
                                  </a:rPr>
                                  <m:t>y</m:t>
                                </m:r>
                              </m:e>
                              <m:sub>
                                <m:r>
                                  <a:rPr lang="en-IN" sz="240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IN" sz="240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IN" sz="240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IN" sz="240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IN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IN" sz="2400">
                                <a:latin typeface="Cambria Math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IN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IN" sz="2400">
                                    <a:latin typeface="Cambria Math"/>
                                  </a:rPr>
                                  <m:t>x</m:t>
                                </m:r>
                              </m:e>
                              <m:sub>
                                <m:r>
                                  <a:rPr lang="en-IN" sz="240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IN" sz="2400"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IN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IN" sz="2400">
                                    <a:latin typeface="Cambria Math"/>
                                  </a:rPr>
                                  <m:t>y</m:t>
                                </m:r>
                              </m:e>
                              <m:sub>
                                <m:r>
                                  <a:rPr lang="en-IN" sz="240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IN" sz="240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IN" sz="240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&lt; r }</a:t>
                </a:r>
              </a:p>
              <a:p>
                <a:pPr marL="82296" indent="0">
                  <a:buNone/>
                </a:pP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B(a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r) = { (x, y)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IN" sz="2400" dirty="0"/>
                  <a:t> ℝ</a:t>
                </a:r>
                <a:r>
                  <a:rPr lang="en-IN" sz="2400" b="1" baseline="30000" dirty="0"/>
                  <a:t>2</a:t>
                </a:r>
                <a:r>
                  <a:rPr lang="en-I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IN" sz="2400" i="0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IN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IN" sz="2400" i="0">
                                <a:latin typeface="Cambria Math"/>
                              </a:rPr>
                              <m:t>x</m:t>
                            </m:r>
                          </m:e>
                          <m:sub>
                            <m:r>
                              <a:rPr lang="en-IN" sz="2400" i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IN" sz="2400" i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IN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IN" sz="2400" i="0">
                                <a:latin typeface="Cambria Math"/>
                              </a:rPr>
                              <m:t>y</m:t>
                            </m:r>
                          </m:e>
                          <m:sub>
                            <m:r>
                              <a:rPr lang="en-IN" sz="2400" i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IN" sz="2400" i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IN" sz="2400" i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IN" sz="2400" i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IN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IN" sz="2400" i="0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IN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IN" sz="2400" i="0">
                                <a:latin typeface="Cambria Math"/>
                              </a:rPr>
                              <m:t>x</m:t>
                            </m:r>
                          </m:e>
                          <m:sub>
                            <m:r>
                              <a:rPr lang="en-IN" sz="2400" i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IN" sz="2400" i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IN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IN" sz="2400" i="0">
                                <a:latin typeface="Cambria Math"/>
                              </a:rPr>
                              <m:t>y</m:t>
                            </m:r>
                          </m:e>
                          <m:sub>
                            <m:r>
                              <a:rPr lang="en-IN" sz="2400" i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IN" sz="2400" i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IN" sz="2400" i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&lt; r</a:t>
                </a:r>
                <a:r>
                  <a:rPr lang="en-IN" sz="2400" b="1" baseline="3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I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}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15616" y="332656"/>
                <a:ext cx="7920880" cy="6408712"/>
              </a:xfrm>
              <a:blipFill rotWithShape="1">
                <a:blip r:embed="rId2"/>
                <a:stretch>
                  <a:fillRect t="-856" b="-142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val 1"/>
          <p:cNvSpPr/>
          <p:nvPr/>
        </p:nvSpPr>
        <p:spPr>
          <a:xfrm>
            <a:off x="7380312" y="4077072"/>
            <a:ext cx="1584176" cy="1512168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>
                <a:solidFill>
                  <a:schemeClr val="tx1"/>
                </a:solidFill>
                <a:prstDash val="sysDash"/>
              </a:ln>
            </a:endParaRPr>
          </a:p>
        </p:txBody>
      </p:sp>
      <p:cxnSp>
        <p:nvCxnSpPr>
          <p:cNvPr id="5" name="Straight Connector 4"/>
          <p:cNvCxnSpPr>
            <a:endCxn id="2" idx="6"/>
          </p:cNvCxnSpPr>
          <p:nvPr/>
        </p:nvCxnSpPr>
        <p:spPr>
          <a:xfrm>
            <a:off x="8172400" y="4833156"/>
            <a:ext cx="792088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8100392" y="4797152"/>
            <a:ext cx="72008" cy="7200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TextBox 6"/>
          <p:cNvSpPr txBox="1"/>
          <p:nvPr/>
        </p:nvSpPr>
        <p:spPr>
          <a:xfrm>
            <a:off x="7956376" y="4437112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a</a:t>
            </a:r>
            <a:endParaRPr lang="en-IN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388424" y="494116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r</a:t>
            </a:r>
            <a:endParaRPr lang="en-IN" sz="2000" b="1" dirty="0"/>
          </a:p>
        </p:txBody>
      </p:sp>
      <p:sp>
        <p:nvSpPr>
          <p:cNvPr id="13" name="Freeform 12"/>
          <p:cNvSpPr/>
          <p:nvPr/>
        </p:nvSpPr>
        <p:spPr>
          <a:xfrm>
            <a:off x="8141110" y="4881716"/>
            <a:ext cx="752167" cy="134131"/>
          </a:xfrm>
          <a:custGeom>
            <a:avLst/>
            <a:gdLst>
              <a:gd name="connsiteX0" fmla="*/ 0 w 752167"/>
              <a:gd name="connsiteY0" fmla="*/ 0 h 134131"/>
              <a:gd name="connsiteX1" fmla="*/ 73742 w 752167"/>
              <a:gd name="connsiteY1" fmla="*/ 44245 h 134131"/>
              <a:gd name="connsiteX2" fmla="*/ 132735 w 752167"/>
              <a:gd name="connsiteY2" fmla="*/ 58994 h 134131"/>
              <a:gd name="connsiteX3" fmla="*/ 324464 w 752167"/>
              <a:gd name="connsiteY3" fmla="*/ 88490 h 134131"/>
              <a:gd name="connsiteX4" fmla="*/ 353961 w 752167"/>
              <a:gd name="connsiteY4" fmla="*/ 132736 h 134131"/>
              <a:gd name="connsiteX5" fmla="*/ 398206 w 752167"/>
              <a:gd name="connsiteY5" fmla="*/ 117987 h 134131"/>
              <a:gd name="connsiteX6" fmla="*/ 486696 w 752167"/>
              <a:gd name="connsiteY6" fmla="*/ 73742 h 134131"/>
              <a:gd name="connsiteX7" fmla="*/ 678425 w 752167"/>
              <a:gd name="connsiteY7" fmla="*/ 58994 h 134131"/>
              <a:gd name="connsiteX8" fmla="*/ 722671 w 752167"/>
              <a:gd name="connsiteY8" fmla="*/ 44245 h 134131"/>
              <a:gd name="connsiteX9" fmla="*/ 752167 w 752167"/>
              <a:gd name="connsiteY9" fmla="*/ 0 h 134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52167" h="134131">
                <a:moveTo>
                  <a:pt x="0" y="0"/>
                </a:moveTo>
                <a:cubicBezTo>
                  <a:pt x="24581" y="14748"/>
                  <a:pt x="47547" y="32603"/>
                  <a:pt x="73742" y="44245"/>
                </a:cubicBezTo>
                <a:cubicBezTo>
                  <a:pt x="92265" y="52477"/>
                  <a:pt x="113245" y="53425"/>
                  <a:pt x="132735" y="58994"/>
                </a:cubicBezTo>
                <a:cubicBezTo>
                  <a:pt x="247208" y="91701"/>
                  <a:pt x="87282" y="64772"/>
                  <a:pt x="324464" y="88490"/>
                </a:cubicBezTo>
                <a:cubicBezTo>
                  <a:pt x="334296" y="103239"/>
                  <a:pt x="337503" y="126153"/>
                  <a:pt x="353961" y="132736"/>
                </a:cubicBezTo>
                <a:cubicBezTo>
                  <a:pt x="368395" y="138510"/>
                  <a:pt x="384301" y="124940"/>
                  <a:pt x="398206" y="117987"/>
                </a:cubicBezTo>
                <a:cubicBezTo>
                  <a:pt x="442122" y="96028"/>
                  <a:pt x="437268" y="79920"/>
                  <a:pt x="486696" y="73742"/>
                </a:cubicBezTo>
                <a:cubicBezTo>
                  <a:pt x="550300" y="65792"/>
                  <a:pt x="614515" y="63910"/>
                  <a:pt x="678425" y="58994"/>
                </a:cubicBezTo>
                <a:cubicBezTo>
                  <a:pt x="693174" y="54078"/>
                  <a:pt x="710531" y="53957"/>
                  <a:pt x="722671" y="44245"/>
                </a:cubicBezTo>
                <a:cubicBezTo>
                  <a:pt x="736512" y="33172"/>
                  <a:pt x="752167" y="0"/>
                  <a:pt x="752167" y="0"/>
                </a:cubicBezTo>
              </a:path>
            </a:pathLst>
          </a:cu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6061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/>
      <p:bldP spid="8" grpId="0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7864" y="44624"/>
            <a:ext cx="2776352" cy="850106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I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 Set</a:t>
            </a:r>
            <a:endParaRPr lang="en-I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836712"/>
            <a:ext cx="8532440" cy="5472608"/>
          </a:xfrm>
        </p:spPr>
        <p:txBody>
          <a:bodyPr>
            <a:normAutofit/>
          </a:bodyPr>
          <a:lstStyle/>
          <a:p>
            <a:r>
              <a:rPr lang="en-I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: </a:t>
            </a:r>
          </a:p>
          <a:p>
            <a:pPr marL="82296" indent="0">
              <a:buNone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 S </a:t>
            </a:r>
            <a:r>
              <a:rPr lang="en-IN" sz="2400" dirty="0" smtClean="0">
                <a:latin typeface="Cambria Math"/>
                <a:ea typeface="Cambria Math"/>
                <a:cs typeface="Times New Roman" panose="02020603050405020304" pitchFamily="18" charset="0"/>
              </a:rPr>
              <a:t>⊆ </a:t>
            </a:r>
            <a:r>
              <a:rPr lang="en-IN" sz="2400" dirty="0" err="1"/>
              <a:t>ℝ</a:t>
            </a:r>
            <a:r>
              <a:rPr lang="en-IN" sz="2400" b="1" baseline="30000" dirty="0" err="1"/>
              <a:t>n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 any subset of </a:t>
            </a:r>
            <a:r>
              <a:rPr lang="en-IN" sz="2400" dirty="0" err="1"/>
              <a:t>ℝ</a:t>
            </a:r>
            <a:r>
              <a:rPr lang="en-IN" sz="2400" b="1" baseline="30000" dirty="0" err="1"/>
              <a:t>n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S is said to be an open set if for every a </a:t>
            </a:r>
            <a:r>
              <a:rPr lang="en-IN" sz="2400" dirty="0" smtClean="0">
                <a:latin typeface="Cambria Math"/>
                <a:ea typeface="Cambria Math"/>
                <a:cs typeface="Times New Roman" panose="02020603050405020304" pitchFamily="18" charset="0"/>
              </a:rPr>
              <a:t>∈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 there exists r &gt; 0 such that B(a, r) </a:t>
            </a:r>
            <a:r>
              <a:rPr lang="en-IN" sz="2400" dirty="0">
                <a:latin typeface="Cambria Math"/>
                <a:ea typeface="Cambria Math"/>
                <a:cs typeface="Times New Roman" panose="02020603050405020304" pitchFamily="18" charset="0"/>
              </a:rPr>
              <a:t>⊆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S.</a:t>
            </a:r>
          </a:p>
          <a:p>
            <a:pPr marL="82296" indent="0">
              <a:buNone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Remarks : </a:t>
            </a:r>
          </a:p>
          <a:p>
            <a:pPr marL="82296" indent="0">
              <a:buNone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An open set contains open ball around each of its points.</a:t>
            </a:r>
          </a:p>
          <a:p>
            <a:pPr marL="82296" indent="0">
              <a:buNone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An Open ball is an Open set.</a:t>
            </a:r>
          </a:p>
          <a:p>
            <a:pPr marL="82296" indent="0">
              <a:buNone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 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 S = {(x, y) / x &gt; 0}. i.e. S is the right half plane in . Then,     S is an open set.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139952" y="4365104"/>
            <a:ext cx="0" cy="23488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3923928" y="6309320"/>
            <a:ext cx="3384376" cy="83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139952" y="4653136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139952" y="4725144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139952" y="4797152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139952" y="4869160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139952" y="4941168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139952" y="5013176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139952" y="5085184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139952" y="5157192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139952" y="5229200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139952" y="5301208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139952" y="5373216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139952" y="5445224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139952" y="5517232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139952" y="5589240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139952" y="5661248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139952" y="5733256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139952" y="5805264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139952" y="5877272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139952" y="5949280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139952" y="6021288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4211960" y="4581128"/>
            <a:ext cx="1368152" cy="1368152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33" name="Straight Connector 32"/>
          <p:cNvCxnSpPr/>
          <p:nvPr/>
        </p:nvCxnSpPr>
        <p:spPr>
          <a:xfrm>
            <a:off x="4139952" y="6093296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139952" y="6165304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139952" y="6237312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139952" y="6309320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139952" y="6381328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139952" y="6453336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139952" y="6597352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139952" y="6525344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139952" y="6669360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139952" y="4437112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139952" y="4509120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139952" y="4581128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499992" y="522920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(</a:t>
            </a:r>
            <a:r>
              <a:rPr lang="en-IN" b="1" dirty="0" smtClean="0"/>
              <a:t>x</a:t>
            </a:r>
            <a:r>
              <a:rPr lang="en-IN" b="1" baseline="-25000" dirty="0" smtClean="0"/>
              <a:t>0</a:t>
            </a:r>
            <a:r>
              <a:rPr lang="en-IN" b="1" dirty="0" smtClean="0"/>
              <a:t>, y</a:t>
            </a:r>
            <a:r>
              <a:rPr lang="en-IN" b="1" baseline="-25000" dirty="0" smtClean="0"/>
              <a:t>0</a:t>
            </a:r>
            <a:r>
              <a:rPr lang="en-IN" b="1" dirty="0" smtClean="0"/>
              <a:t>)</a:t>
            </a:r>
            <a:endParaRPr lang="en-IN" b="1" dirty="0"/>
          </a:p>
        </p:txBody>
      </p:sp>
      <p:sp>
        <p:nvSpPr>
          <p:cNvPr id="47" name="Flowchart: Connector 46"/>
          <p:cNvSpPr/>
          <p:nvPr/>
        </p:nvSpPr>
        <p:spPr>
          <a:xfrm>
            <a:off x="4860032" y="5229200"/>
            <a:ext cx="72008" cy="7200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20" t="4301" r="45250" b="79355"/>
          <a:stretch/>
        </p:blipFill>
        <p:spPr>
          <a:xfrm>
            <a:off x="2917830" y="2189974"/>
            <a:ext cx="5489425" cy="299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22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5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46" grpId="0"/>
      <p:bldP spid="4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1820</TotalTime>
  <Words>1187</Words>
  <Application>Microsoft Office PowerPoint</Application>
  <PresentationFormat>On-screen Show (4:3)</PresentationFormat>
  <Paragraphs>130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Solstice</vt:lpstr>
      <vt:lpstr>Rayat Shikshan Saanstha’s Arts, Science &amp; Commerce College, Mokhada Dist. : Palghar</vt:lpstr>
      <vt:lpstr>Functions of several Variables</vt:lpstr>
      <vt:lpstr>CONTENTS</vt:lpstr>
      <vt:lpstr>Introduction</vt:lpstr>
      <vt:lpstr>Euclidean Space</vt:lpstr>
      <vt:lpstr>Some Terms in Euclidean Space</vt:lpstr>
      <vt:lpstr>Some Terms in Euclidean Space</vt:lpstr>
      <vt:lpstr>PowerPoint Presentation</vt:lpstr>
      <vt:lpstr>Open Set</vt:lpstr>
      <vt:lpstr>Neighbourhood of a Point in ℝn </vt:lpstr>
      <vt:lpstr>Closed Set in ℝn</vt:lpstr>
      <vt:lpstr>Sequences in ℝn</vt:lpstr>
      <vt:lpstr>Convergence of Sequence</vt:lpstr>
      <vt:lpstr>Some Important Theorems</vt:lpstr>
      <vt:lpstr>Scalar Field</vt:lpstr>
      <vt:lpstr>Limit and of Scalar Valued functions</vt:lpstr>
      <vt:lpstr>Continuity of Scalar Valued functions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Arts, Science &amp; Commerce College, Mokhada Dist. : Palghar</dc:title>
  <dc:creator>Lenovo</dc:creator>
  <cp:lastModifiedBy>Lenovo</cp:lastModifiedBy>
  <cp:revision>176</cp:revision>
  <dcterms:created xsi:type="dcterms:W3CDTF">2020-04-11T06:48:07Z</dcterms:created>
  <dcterms:modified xsi:type="dcterms:W3CDTF">2022-07-27T02:49:05Z</dcterms:modified>
</cp:coreProperties>
</file>