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71" r:id="rId10"/>
    <p:sldId id="272" r:id="rId11"/>
    <p:sldId id="273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4ECC0-CF9B-4D8B-A5B8-ECBD40E85DFB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6A906-F103-46D9-B5CD-F03DE62EAF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53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B36D73-B106-46A0-8CEC-77D784D4CFB3}" type="datetimeFigureOut">
              <a:rPr lang="en-IN" smtClean="0"/>
              <a:t>27-07-2022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049534-5FB4-4A7C-9B9D-8419616ED89F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9694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IN" sz="2000" b="1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Rayat</a:t>
            </a:r>
            <a:r>
              <a:rPr lang="en-IN" sz="2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Shikshan</a:t>
            </a:r>
            <a:r>
              <a:rPr lang="en-IN" sz="2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Saanstha’s</a:t>
            </a:r>
            <a:r>
              <a:rPr lang="en-IN" sz="2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0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Arts, Science &amp; Commerce College, </a:t>
            </a:r>
            <a:r>
              <a:rPr lang="en-IN" sz="3200" b="1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Mokhada</a:t>
            </a:r>
            <a:r>
              <a:rPr lang="en-IN" sz="32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Dist. : </a:t>
            </a:r>
            <a:r>
              <a:rPr lang="en-IN" sz="3200" b="1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Palghar</a:t>
            </a:r>
            <a:endParaRPr lang="en-IN" sz="3200" b="1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7776864" cy="14870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: </a:t>
            </a:r>
            <a:r>
              <a:rPr lang="en-IN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S.Y.B.Sc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			Semester </a:t>
            </a:r>
            <a:r>
              <a:rPr lang="en-IN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en-IN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 by :- Mr. </a:t>
            </a:r>
            <a:r>
              <a:rPr lang="en-IN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Patil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Prashant K.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Lenovo\Documents\My Received Files\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1937"/>
            <a:ext cx="936104" cy="847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erayat.org/images/ra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40352" y="152400"/>
            <a:ext cx="1125415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65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088720" cy="86895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 of a </a:t>
            </a:r>
            <a:r>
              <a:rPr lang="en-I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in </a:t>
            </a:r>
            <a:r>
              <a:rPr lang="en-I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ℝ</a:t>
            </a:r>
            <a:r>
              <a:rPr lang="en-IN" sz="32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992888" cy="367240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Let p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∈ </a:t>
            </a:r>
            <a:r>
              <a:rPr lang="en-IN" sz="2400" dirty="0" err="1" smtClean="0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 smtClean="0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be any point in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. A set S is said to be neighbourhood of p if there exists a open subset of S containing p. </a:t>
            </a:r>
          </a:p>
          <a:p>
            <a:pPr marL="82296" indent="0" algn="just">
              <a:buNone/>
            </a:pP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i.e. if there exists a open set U such that p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∈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U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⊆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S.</a:t>
            </a:r>
          </a:p>
          <a:p>
            <a:pPr marL="82296" indent="0" algn="just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</a:t>
            </a:r>
          </a:p>
          <a:p>
            <a:pPr marL="82296" indent="0" algn="just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any point (9,1) x (0,1) any set S containing (0, 1) x (0, 1) is a neighbourhood of p.</a:t>
            </a:r>
          </a:p>
          <a:p>
            <a:pPr marL="82296" indent="0" algn="just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4216512" cy="92211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Set in </a:t>
            </a:r>
            <a:r>
              <a:rPr lang="en-I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ℝ</a:t>
            </a:r>
            <a:r>
              <a:rPr lang="en-IN" sz="36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392" y="1772816"/>
            <a:ext cx="79620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Let S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⊆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 non-empty subset of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 is said to closed in  if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400" b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open in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</a:t>
            </a:r>
          </a:p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set S = {(x, y)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∈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smtClean="0">
                <a:latin typeface="Cambria Math"/>
                <a:ea typeface="Cambria Math"/>
                <a:cs typeface="Times New Roman" panose="02020603050405020304" pitchFamily="18" charset="0"/>
              </a:rPr>
              <a:t>2</a:t>
            </a:r>
            <a:r>
              <a:rPr lang="en-IN" sz="2400" b="1" baseline="300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/  x ≤ 0}is a Closed subset of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>
                <a:latin typeface="Cambria Math"/>
                <a:ea typeface="Cambria Math"/>
                <a:cs typeface="Times New Roman" panose="02020603050405020304" pitchFamily="18" charset="0"/>
              </a:rPr>
              <a:t>2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as the set given by </a:t>
            </a:r>
            <a:r>
              <a:rPr lang="en-IN" sz="2400" dirty="0" err="1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S</a:t>
            </a:r>
            <a:r>
              <a:rPr lang="en-IN" sz="2400" b="1" baseline="30000" dirty="0" err="1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c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= {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y)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∈ ℝ</a:t>
            </a:r>
            <a:r>
              <a:rPr lang="en-IN" sz="2400" b="1" baseline="30000" dirty="0">
                <a:latin typeface="Cambria Math"/>
                <a:ea typeface="Cambria Math"/>
                <a:cs typeface="Times New Roman" panose="02020603050405020304" pitchFamily="18" charset="0"/>
              </a:rPr>
              <a:t>2</a:t>
            </a:r>
            <a:r>
              <a:rPr lang="en-IN" sz="2400" b="1" baseline="300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/  x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&gt; </a:t>
            </a: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} is an Open set in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>
                <a:latin typeface="Cambria Math"/>
                <a:ea typeface="Cambria Math"/>
                <a:cs typeface="Times New Roman" panose="02020603050405020304" pitchFamily="18" charset="0"/>
              </a:rPr>
              <a:t>2</a:t>
            </a: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en-IN" sz="2400" dirty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Remark :</a:t>
            </a:r>
          </a:p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The set A = {(x, y)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∈ ℝ</a:t>
            </a:r>
            <a:r>
              <a:rPr lang="en-IN" sz="2400" b="1" baseline="30000" dirty="0">
                <a:latin typeface="Cambria Math"/>
                <a:ea typeface="Cambria Math"/>
                <a:cs typeface="Times New Roman" panose="02020603050405020304" pitchFamily="18" charset="0"/>
              </a:rPr>
              <a:t>2</a:t>
            </a:r>
            <a:r>
              <a:rPr lang="en-IN" sz="2400" b="1" baseline="300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/ 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0 &lt; x + y </a:t>
            </a: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≤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1}is neither open nor closed in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>
                <a:latin typeface="Cambria Math"/>
                <a:ea typeface="Cambria Math"/>
                <a:cs typeface="Times New Roman" panose="02020603050405020304" pitchFamily="18" charset="0"/>
              </a:rPr>
              <a:t>2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488" y="327794"/>
            <a:ext cx="6665944" cy="1012974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Sequences in </a:t>
            </a:r>
            <a:r>
              <a:rPr lang="en-IN" sz="4400" b="1" u="sng" dirty="0" err="1" smtClean="0"/>
              <a:t>ℝ</a:t>
            </a:r>
            <a:r>
              <a:rPr lang="en-IN" sz="4400" b="1" u="sng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IN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2060848"/>
                <a:ext cx="8028384" cy="4104456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 :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A function f :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ℕ → 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is called a sequence in </a:t>
                </a:r>
                <a:r>
                  <a:rPr lang="en-IN" sz="2400" dirty="0" err="1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.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Let f(m) = 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. We denote sequence by (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 where 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∈ 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n</a:t>
                </a:r>
                <a:endParaRPr lang="en-IN" sz="2400" b="1" baseline="300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IN" sz="2400" b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b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has n coordinates &amp; we write</a:t>
                </a:r>
              </a:p>
              <a:p>
                <a:pPr marL="82296" indent="0">
                  <a:buNone/>
                </a:pPr>
                <a:r>
                  <a:rPr lang="en-IN" sz="2400" b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	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=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 i="0">
                            <a:latin typeface="Cambria Math"/>
                          </a:rPr>
                          <m:t>(1)</m:t>
                        </m:r>
                      </m:sup>
                    </m:sSubSup>
                    <m:r>
                      <a:rPr lang="en-IN" sz="2400" i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 i="0">
                            <a:latin typeface="Cambria Math"/>
                          </a:rPr>
                          <m:t>(2)</m:t>
                        </m:r>
                      </m:sup>
                    </m:sSubSup>
                    <m:r>
                      <a:rPr lang="en-IN" sz="2400" i="0">
                        <a:latin typeface="Cambria Math"/>
                      </a:rPr>
                      <m:t>, ……., </m:t>
                    </m:r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 i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n</m:t>
                        </m:r>
                        <m:r>
                          <a:rPr lang="en-IN" sz="2400" i="0">
                            <a:latin typeface="Cambria Math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Example :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IN" sz="2400" i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m</m:t>
                        </m:r>
                      </m:den>
                    </m:f>
                    <m:r>
                      <a:rPr lang="en-IN" sz="2400" i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IN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400" b="0" i="0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IN" sz="2400" i="0">
                                <a:latin typeface="Cambria Math"/>
                              </a:rPr>
                              <m:t>(−1)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m</m:t>
                            </m:r>
                          </m:sup>
                        </m:sSup>
                      </m:num>
                      <m:den>
                        <m:r>
                          <a:rPr lang="en-IN" sz="2400" i="0">
                            <a:latin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m</m:t>
                        </m:r>
                        <m:r>
                          <a:rPr lang="en-IN" sz="2400" i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IN" sz="2400" i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IN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400" i="0">
                            <a:latin typeface="Cambria Math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IN" sz="2400" i="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IN" sz="2400" i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 is a sequence in ℝ</a:t>
                </a:r>
                <a:r>
                  <a:rPr lang="en-IN" sz="2400" b="1" baseline="300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3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2060848"/>
                <a:ext cx="8028384" cy="4104456"/>
              </a:xfrm>
              <a:blipFill rotWithShape="1">
                <a:blip r:embed="rId2"/>
                <a:stretch>
                  <a:fillRect t="-11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46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138040" cy="1143000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Convergence of Sequence</a:t>
            </a:r>
            <a:endParaRPr lang="en-I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1700808"/>
                <a:ext cx="8136904" cy="4752528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 :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Let (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be a sequence in </a:t>
                </a:r>
                <a:r>
                  <a:rPr lang="en-IN" sz="2400" dirty="0" err="1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.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Let a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∈ </a:t>
                </a:r>
                <a:r>
                  <a:rPr lang="en-IN" sz="24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. The sequence (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is said to converge to ‘a’ if for every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ℰ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&gt; 0, there exist m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0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∈ ℕ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such that  || </a:t>
                </a:r>
                <a:r>
                  <a:rPr lang="en-IN" sz="24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– a || &lt;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ℰ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,  m ≥ m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0</a:t>
                </a:r>
                <a:r>
                  <a:rPr lang="en-IN" sz="2400" b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.</a:t>
                </a:r>
                <a:endParaRPr lang="en-IN" sz="24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>
                  <a:buSzPct val="100000"/>
                  <a:buFont typeface="Arial" panose="020B0604020202020204" pitchFamily="34" charset="0"/>
                  <a:buChar char="•"/>
                </a:pP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Note :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1)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a in </a:t>
                </a:r>
                <a:r>
                  <a:rPr lang="en-IN" sz="24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if and only if ||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a || → 0 in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2) We write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40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m</m:t>
                            </m:r>
                            <m:r>
                              <a:rPr lang="en-IN" sz="2400" b="0" i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IN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m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a.</a:t>
                </a:r>
              </a:p>
              <a:p>
                <a:pPr>
                  <a:buSzPct val="100000"/>
                  <a:buFont typeface="Arial" panose="020B0604020202020204" pitchFamily="34" charset="0"/>
                  <a:buChar char="•"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 :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(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be a sequence in </a:t>
                </a:r>
                <a:r>
                  <a:rPr lang="en-IN" sz="24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.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The sequence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said to be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Bounded if there exists K &gt; 0 such that ||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|| ≤ K,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∀ m ∈ ℕ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1700808"/>
                <a:ext cx="8136904" cy="4752528"/>
              </a:xfrm>
              <a:blipFill rotWithShape="1">
                <a:blip r:embed="rId2"/>
                <a:stretch>
                  <a:fillRect t="-1026" r="-6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7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656" y="130622"/>
            <a:ext cx="6160728" cy="850106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Important Theorems</a:t>
            </a:r>
            <a:endParaRPr lang="en-IN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447800"/>
                <a:ext cx="7890080" cy="4800600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Theorem 1: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Let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be a sequence in </a:t>
                </a:r>
                <a:r>
                  <a:rPr lang="en-IN" sz="2400" dirty="0" err="1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b="1" baseline="300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given by</a:t>
                </a:r>
              </a:p>
              <a:p>
                <a:pPr marL="82296" indent="0"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</a:t>
                </a:r>
                <a:r>
                  <a:rPr lang="en-IN" sz="2400" dirty="0" err="1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m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=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>
                            <a:latin typeface="Cambria Math"/>
                          </a:rPr>
                          <m:t>(1)</m:t>
                        </m:r>
                      </m:sup>
                    </m:sSubSup>
                    <m:r>
                      <a:rPr lang="en-IN" sz="240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>
                            <a:latin typeface="Cambria Math"/>
                          </a:rPr>
                          <m:t>(2)</m:t>
                        </m:r>
                      </m:sup>
                    </m:sSubSup>
                    <m:r>
                      <a:rPr lang="en-IN" sz="2400">
                        <a:latin typeface="Cambria Math"/>
                      </a:rPr>
                      <m:t>, ……., </m:t>
                    </m:r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n</m:t>
                        </m:r>
                        <m:r>
                          <a:rPr lang="en-IN" sz="2400">
                            <a:latin typeface="Cambria Math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).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Then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convergent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in </a:t>
                </a:r>
                <a:r>
                  <a:rPr lang="en-IN" sz="2400" dirty="0" err="1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if and only if each of the coordinate sequence  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>
                            <a:latin typeface="Cambria Math"/>
                          </a:rPr>
                          <m:t>(1)</m:t>
                        </m:r>
                      </m:sup>
                    </m:sSubSup>
                    <m:r>
                      <a:rPr lang="en-IN" sz="2400" b="0" i="0" smtClean="0">
                        <a:latin typeface="Cambria Math"/>
                      </a:rPr>
                      <m:t>)</m:t>
                    </m:r>
                    <m:r>
                      <a:rPr lang="en-IN" sz="2400">
                        <a:latin typeface="Cambria Math"/>
                      </a:rPr>
                      <m:t>, </m:t>
                    </m:r>
                    <m:r>
                      <a:rPr lang="en-IN" sz="2400" b="0" i="0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m</m:t>
                        </m:r>
                      </m:sub>
                      <m:sup>
                        <m:d>
                          <m:d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IN" sz="2400">
                                <a:latin typeface="Cambria Math"/>
                              </a:rPr>
                              <m:t>2</m:t>
                            </m:r>
                          </m:e>
                        </m:d>
                      </m:sup>
                    </m:sSubSup>
                    <m:r>
                      <a:rPr lang="en-IN" sz="2400" b="0" i="1" smtClean="0">
                        <a:latin typeface="Cambria Math"/>
                      </a:rPr>
                      <m:t>)</m:t>
                    </m:r>
                    <m:r>
                      <a:rPr lang="en-IN" sz="2400">
                        <a:latin typeface="Cambria Math"/>
                      </a:rPr>
                      <m:t>, ……., </m:t>
                    </m:r>
                    <m:sSubSup>
                      <m:sSubSupPr>
                        <m:ctrlPr>
                          <a:rPr lang="en-IN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m</m:t>
                        </m:r>
                      </m:sub>
                      <m:sup>
                        <m:r>
                          <a:rPr lang="en-IN" sz="24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400">
                            <a:latin typeface="Cambria Math"/>
                          </a:rPr>
                          <m:t>n</m:t>
                        </m:r>
                        <m:r>
                          <a:rPr lang="en-IN" sz="2400">
                            <a:latin typeface="Cambria Math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is convergent in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ℝ.</a:t>
                </a:r>
                <a:endParaRPr lang="en-IN" sz="240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Theorem 2:</a:t>
                </a:r>
              </a:p>
              <a:p>
                <a:pPr marL="82296" indent="0"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Every convergent sequence in </a:t>
                </a:r>
                <a:r>
                  <a:rPr lang="en-IN" sz="24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bounded.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447800"/>
                <a:ext cx="7890080" cy="4800600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2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557808"/>
            <a:ext cx="4576552" cy="1143000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Scalar Field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962088" cy="2197224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: Let S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⊆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 be a non-empty open subset of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. A function f : S → ℝ is a function with domain S ⊆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and codomain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and is called a </a:t>
            </a:r>
            <a:r>
              <a:rPr lang="en-IN" sz="2400" b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scalar field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6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28384" cy="1143000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and </a:t>
            </a:r>
            <a:r>
              <a:rPr lang="en-IN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Scalar Valued </a:t>
            </a:r>
            <a:r>
              <a:rPr lang="en-IN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endParaRPr lang="en-IN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: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 S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⊆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 be a non-empty open subset of </a:t>
            </a:r>
            <a:r>
              <a:rPr lang="en-IN" sz="2400" dirty="0" err="1">
                <a:latin typeface="Cambria Math"/>
                <a:ea typeface="Cambria Math"/>
                <a:cs typeface="Times New Roman" panose="02020603050405020304" pitchFamily="18" charset="0"/>
              </a:rPr>
              <a:t>ℝ</a:t>
            </a:r>
            <a:r>
              <a:rPr lang="en-IN" sz="2400" b="1" baseline="30000" dirty="0" err="1">
                <a:latin typeface="Cambria Math"/>
                <a:ea typeface="Cambria Math"/>
                <a:cs typeface="Times New Roman" panose="02020603050405020304" pitchFamily="18" charset="0"/>
              </a:rPr>
              <a:t>n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. </a:t>
            </a:r>
            <a:endParaRPr lang="en-IN" sz="2400" dirty="0" smtClean="0">
              <a:latin typeface="Cambria Math"/>
              <a:ea typeface="Cambria Math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   A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function f : S → ℝ </a:t>
            </a: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is a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Scalar field. Let a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∈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S. A real 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number </a:t>
            </a:r>
            <a:r>
              <a:rPr lang="en-IN" sz="2400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l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∈ ℝ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is said to be the limit of function f at a if 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for every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ℰ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&gt; 0, there exists </a:t>
            </a:r>
            <a:r>
              <a:rPr lang="el-GR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δ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&gt; 0 such that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|| x – a || &lt; </a:t>
            </a:r>
            <a:r>
              <a:rPr lang="el-GR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δ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⟹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| f(x) – </a:t>
            </a:r>
            <a:r>
              <a:rPr lang="en-IN" sz="2400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l</a:t>
            </a:r>
            <a:r>
              <a:rPr lang="en-IN" sz="24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| &lt;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ℰ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:   defined by 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f(x, y) =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x·sin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(1/y) +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y·cos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(1/x)    	for (x, y) ≠ (0, 0)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= 0				otherwise</a:t>
            </a:r>
          </a:p>
        </p:txBody>
      </p:sp>
    </p:spTree>
    <p:extLst>
      <p:ext uri="{BB962C8B-B14F-4D97-AF65-F5344CB8AC3E}">
        <p14:creationId xmlns:p14="http://schemas.microsoft.com/office/powerpoint/2010/main" val="10011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2060848"/>
                <a:ext cx="7498080" cy="3781400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 :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Let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n-IN" sz="24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⊆ </a:t>
                </a:r>
                <a:r>
                  <a:rPr lang="en-IN" sz="24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 be a non-empty open subset of </a:t>
                </a:r>
                <a:r>
                  <a:rPr lang="en-IN" sz="24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ℝ</a:t>
                </a:r>
                <a:r>
                  <a:rPr lang="en-IN" sz="2400" b="1" baseline="30000" dirty="0" err="1">
                    <a:latin typeface="Cambria Math"/>
                    <a:ea typeface="Cambria Math"/>
                    <a:cs typeface="Times New Roman" panose="02020603050405020304" pitchFamily="18" charset="0"/>
                  </a:rPr>
                  <a:t>n</a:t>
                </a:r>
                <a:r>
                  <a:rPr lang="en-IN" sz="24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.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    A function f : S → ℝ 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is a Scalar field. Let a </a:t>
                </a:r>
                <a:r>
                  <a:rPr lang="en-IN" sz="24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∈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S then f is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to be continuous at ‘a’ if for every </a:t>
                </a:r>
                <a:r>
                  <a:rPr lang="en-IN" sz="2400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ℰ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&gt; 0, there exists </a:t>
                </a:r>
                <a:endParaRPr lang="en-IN" sz="24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</a:t>
                </a:r>
                <a:r>
                  <a:rPr lang="el-GR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δ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&gt; 0 such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that   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|| x – a || &lt; </a:t>
                </a:r>
                <a:r>
                  <a:rPr lang="el-GR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δ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⟹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| f(x) –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f(a) </a:t>
                </a: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| &lt; </a:t>
                </a:r>
                <a:r>
                  <a:rPr lang="en-IN" sz="2400" dirty="0" smtClean="0">
                    <a:latin typeface="Cambria Math"/>
                    <a:ea typeface="Cambria Math"/>
                    <a:cs typeface="Times New Roman" panose="02020603050405020304" pitchFamily="18" charset="0"/>
                  </a:rPr>
                  <a:t>ℰ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i.e.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4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4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400" i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a:rPr lang="en-IN" sz="2400" b="0" i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a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a:rPr lang="en-IN" sz="24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IN" sz="24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exists &amp; equal to a.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: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f(x) = (x</a:t>
                </a:r>
                <a:r>
                  <a:rPr lang="en-IN" sz="24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y</a:t>
                </a:r>
                <a:r>
                  <a:rPr lang="en-IN" sz="24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)·</a:t>
                </a:r>
                <a:r>
                  <a:rPr lang="en-I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(x</a:t>
                </a:r>
                <a:r>
                  <a:rPr lang="en-IN" sz="24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y</a:t>
                </a:r>
                <a:r>
                  <a:rPr lang="en-IN" sz="24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at (0, 0) is continuous.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2060848"/>
                <a:ext cx="7498080" cy="3781400"/>
              </a:xfrm>
              <a:blipFill rotWithShape="1">
                <a:blip r:embed="rId2"/>
                <a:stretch>
                  <a:fillRect t="-1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28384" cy="1143000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Continuity of </a:t>
            </a:r>
            <a:r>
              <a:rPr lang="en-IN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Scalar Valued </a:t>
            </a:r>
            <a:r>
              <a:rPr lang="en-IN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endParaRPr lang="en-IN" sz="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2508579"/>
            <a:ext cx="5139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THANK  YOU !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196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49808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several Variables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0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IN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498080" cy="3709392"/>
          </a:xfrm>
        </p:spPr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Euclidean Space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in </a:t>
            </a:r>
            <a:r>
              <a:rPr lang="en-IN" dirty="0" err="1" smtClean="0"/>
              <a:t>ℝ</a:t>
            </a:r>
            <a:r>
              <a:rPr lang="en-IN" b="1" baseline="30000" dirty="0" err="1" smtClean="0"/>
              <a:t>n</a:t>
            </a:r>
            <a:endParaRPr lang="en-IN" b="1" baseline="30000" dirty="0" smtClean="0"/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Scalar Fields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and Continuity of Scalar Valued functions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5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480720" cy="1143000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1844824"/>
                <a:ext cx="7632848" cy="32403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first year of B.Sc. We have studied functions and their properties of </a:t>
                </a:r>
                <a:r>
                  <a:rPr lang="en-IN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</a:t>
                </a:r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variable ( f : </a:t>
                </a:r>
                <a:r>
                  <a:rPr lang="en-IN" sz="2800" dirty="0" smtClean="0"/>
                  <a:t>ℝ </a:t>
                </a:r>
                <a14:m>
                  <m:oMath xmlns:m="http://schemas.openxmlformats.org/officeDocument/2006/math">
                    <m:r>
                      <a:rPr lang="en-IN" sz="28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 smtClean="0"/>
                  <a:t>ℝ,  </a:t>
                </a:r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 domain &amp; Co-domain are set of real numbers in one variable ) </a:t>
                </a:r>
              </a:p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focus our attention to functions of more than one variables as many of the real life applications of mathematics contains relationship with more than one variables.</a:t>
                </a:r>
              </a:p>
              <a:p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1844824"/>
                <a:ext cx="7632848" cy="3240360"/>
              </a:xfrm>
              <a:blipFill rotWithShape="1">
                <a:blip r:embed="rId2"/>
                <a:stretch>
                  <a:fillRect t="-3202" r="-2953" b="-54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6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Euclidean Space</a:t>
            </a:r>
            <a:endParaRPr lang="en-IN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enovo\Pictures\Distance_angl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8" t="11724" r="15428" b="8361"/>
          <a:stretch/>
        </p:blipFill>
        <p:spPr bwMode="auto">
          <a:xfrm>
            <a:off x="1763688" y="3960440"/>
            <a:ext cx="6408712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340768"/>
                <a:ext cx="8316416" cy="3168352"/>
              </a:xfrm>
            </p:spPr>
            <p:txBody>
              <a:bodyPr>
                <a:normAutofit/>
              </a:bodyPr>
              <a:lstStyle/>
              <a:p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Euclidean space is a real vector space where Distance between points and angle between two vectors are defined. </a:t>
                </a:r>
              </a:p>
              <a:p>
                <a:r>
                  <a:rPr lang="en-IN" sz="2400" dirty="0" err="1" smtClean="0"/>
                  <a:t>ℝ</a:t>
                </a:r>
                <a:r>
                  <a:rPr lang="en-IN" sz="2400" b="1" baseline="30000" dirty="0" err="1" smtClean="0"/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{ (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…..,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/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IN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2400" dirty="0" smtClean="0"/>
                  <a:t>ℝ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 2, ……, n }</a:t>
                </a:r>
              </a:p>
              <a:p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 n = 2, </a:t>
                </a:r>
                <a:r>
                  <a:rPr lang="en-IN" sz="2400" dirty="0" smtClean="0"/>
                  <a:t>ℝ</a:t>
                </a:r>
                <a:r>
                  <a:rPr lang="en-IN" sz="2400" b="1" baseline="30000" dirty="0" smtClean="0"/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{ (x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/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 </m:t>
                    </m:r>
                  </m:oMath>
                </a14:m>
                <a:r>
                  <a:rPr lang="en-IN" sz="2400" dirty="0" smtClean="0"/>
                  <a:t>ℝ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}, geometrically means that points in the plane.</a:t>
                </a:r>
              </a:p>
              <a:p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 n =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 </a:t>
                </a:r>
                <a:r>
                  <a:rPr lang="en-IN" sz="2400" dirty="0" smtClean="0"/>
                  <a:t>ℝ</a:t>
                </a:r>
                <a:r>
                  <a:rPr lang="en-IN" sz="2400" b="1" baseline="30000" dirty="0" smtClean="0"/>
                  <a:t>3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(x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)/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 </m:t>
                    </m:r>
                  </m:oMath>
                </a14:m>
                <a:r>
                  <a:rPr lang="en-IN" sz="2400" dirty="0"/>
                  <a:t>ℝ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geometrically means that points in the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3-dimentional space.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340768"/>
                <a:ext cx="8316416" cy="3168352"/>
              </a:xfrm>
              <a:blipFill rotWithShape="1">
                <a:blip r:embed="rId3"/>
                <a:stretch>
                  <a:fillRect t="-153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60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792088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Terms in Euclidean Space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35832"/>
            <a:ext cx="8064896" cy="45014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Product in </a:t>
            </a:r>
            <a:r>
              <a:rPr lang="en-IN" sz="2400" b="1" dirty="0" err="1" smtClean="0"/>
              <a:t>ℝ</a:t>
            </a:r>
            <a:r>
              <a:rPr lang="en-IN" sz="2400" b="1" baseline="30000" dirty="0" err="1" smtClean="0"/>
              <a:t>n</a:t>
            </a:r>
            <a:r>
              <a:rPr lang="en-IN" sz="2400" b="1" dirty="0" smtClean="0"/>
              <a:t>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Let V be a real vector space. A function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, &gt;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V</a:t>
            </a:r>
            <a:r>
              <a:rPr lang="en-IN" sz="2400" dirty="0" smtClean="0"/>
              <a:t> x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→ </a:t>
            </a:r>
            <a:r>
              <a:rPr lang="en-IN" sz="2400" dirty="0"/>
              <a:t>ℝ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is called an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product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it satisfies the following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properties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&lt;x, x&gt; ≥ 0 and &lt;x, x&gt; = 0 if &amp; only if x = 0.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ii) &lt;x, y&gt; = &lt;y, x&gt;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iii) &lt;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y&gt; =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&lt;x, y&gt;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iv) &lt;x + y, z&gt; = &lt;x, z&gt; + &lt;y, z&gt;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 vector space V together with an Inner product defined in it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is called as an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Product Space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83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792088"/>
          </a:xfrm>
          <a:gradFill flip="none" rotWithShape="1">
            <a:gsLst>
              <a:gs pos="0">
                <a:schemeClr val="accent3">
                  <a:tint val="92000"/>
                  <a:satMod val="170000"/>
                </a:schemeClr>
              </a:gs>
              <a:gs pos="15000">
                <a:schemeClr val="accent3">
                  <a:tint val="92000"/>
                  <a:shade val="99000"/>
                  <a:satMod val="170000"/>
                </a:schemeClr>
              </a:gs>
              <a:gs pos="62000">
                <a:schemeClr val="accent3">
                  <a:tint val="96000"/>
                  <a:shade val="80000"/>
                  <a:satMod val="170000"/>
                </a:schemeClr>
              </a:gs>
              <a:gs pos="97000">
                <a:schemeClr val="accent3">
                  <a:tint val="98000"/>
                  <a:shade val="63000"/>
                  <a:satMod val="170000"/>
                </a:schemeClr>
              </a:gs>
              <a:gs pos="100000">
                <a:schemeClr val="accent3">
                  <a:shade val="62000"/>
                  <a:satMod val="17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Terms in Euclidean Space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735832"/>
                <a:ext cx="7962088" cy="4213448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Dot Product in </a:t>
                </a:r>
                <a:r>
                  <a:rPr lang="en-IN" sz="2400" b="1" dirty="0" err="1" smtClean="0"/>
                  <a:t>ℝ</a:t>
                </a:r>
                <a:r>
                  <a:rPr lang="en-IN" sz="2400" b="1" baseline="30000" dirty="0" err="1" smtClean="0"/>
                  <a:t>n</a:t>
                </a:r>
                <a:r>
                  <a:rPr lang="en-IN" sz="2400" b="1" dirty="0" smtClean="0"/>
                  <a:t> 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Let x = (x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…..,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&amp; y = (y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…..,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IN" sz="2400" dirty="0" smtClean="0"/>
                  <a:t> </a:t>
                </a:r>
                <a:r>
                  <a:rPr lang="en-IN" sz="2400" dirty="0" err="1" smtClean="0"/>
                  <a:t>ℝ</a:t>
                </a:r>
                <a:r>
                  <a:rPr lang="en-IN" sz="2400" b="1" baseline="30000" dirty="0" err="1" smtClean="0"/>
                  <a:t>n</a:t>
                </a:r>
                <a:r>
                  <a:rPr lang="en-IN" sz="2400" b="1" baseline="30000" dirty="0" smtClean="0"/>
                  <a:t> </a:t>
                </a:r>
                <a:r>
                  <a:rPr lang="en-IN" sz="2400" dirty="0" smtClean="0"/>
                  <a:t>,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the function </a:t>
                </a:r>
                <a:r>
                  <a:rPr lang="en-IN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IN" sz="2400" dirty="0" err="1" smtClean="0"/>
                  <a:t>ℝ</a:t>
                </a:r>
                <a:r>
                  <a:rPr lang="en-IN" sz="2400" b="1" baseline="30000" dirty="0" err="1" smtClean="0"/>
                  <a:t>n</a:t>
                </a:r>
                <a:r>
                  <a:rPr lang="en-IN" sz="2400" dirty="0"/>
                  <a:t> </a:t>
                </a:r>
                <a:r>
                  <a:rPr lang="en-IN" sz="2000" dirty="0" err="1" smtClean="0"/>
                  <a:t>x</a:t>
                </a:r>
                <a:r>
                  <a:rPr lang="en-IN" sz="2400" dirty="0" err="1" smtClean="0"/>
                  <a:t>ℝ</a:t>
                </a:r>
                <a:r>
                  <a:rPr lang="en-IN" sz="2400" b="1" baseline="30000" dirty="0" err="1" smtClean="0"/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→ </a:t>
                </a:r>
                <a:r>
                  <a:rPr lang="en-IN" sz="2400" dirty="0" err="1"/>
                  <a:t>ℝ</a:t>
                </a:r>
                <a:r>
                  <a:rPr lang="en-IN" sz="2400" b="1" baseline="30000" dirty="0" err="1"/>
                  <a:t>n</a:t>
                </a:r>
                <a:r>
                  <a:rPr lang="en-IN" sz="2400" b="1" baseline="30000" dirty="0"/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defined by</a:t>
                </a:r>
              </a:p>
              <a:p>
                <a:pPr marL="82296" indent="0"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x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x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………… + 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IN" sz="24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called </a:t>
                </a:r>
                <a:r>
                  <a:rPr lang="en-I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Dot product </a:t>
                </a:r>
                <a:endParaRPr lang="en-I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function. </a:t>
                </a:r>
                <a:endParaRPr lang="en-IN" sz="24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 of a vector in </a:t>
                </a:r>
                <a:r>
                  <a:rPr lang="en-IN" sz="2400" b="1" dirty="0" err="1" smtClean="0"/>
                  <a:t>ℝ</a:t>
                </a:r>
                <a:r>
                  <a:rPr lang="en-IN" sz="2400" b="1" baseline="30000" dirty="0" err="1" smtClean="0"/>
                  <a:t>n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2296" indent="0">
                  <a:buSzPct val="100000"/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Let x =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….., 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be a vector, then Norm of vector  </a:t>
                </a:r>
              </a:p>
              <a:p>
                <a:pPr marL="82296" indent="0">
                  <a:buSzPct val="100000"/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x, denoted by || x || is given by </a:t>
                </a:r>
              </a:p>
              <a:p>
                <a:pPr marL="82296" indent="0">
                  <a:buSzPct val="100000"/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|| x ||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IN" sz="24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</m:rad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2400" i="1">
                            <a:latin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IN" sz="2400" i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IN" sz="2400" i="0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IN" sz="2400" i="0">
                            <a:latin typeface="Cambria Math"/>
                          </a:rPr>
                          <m:t>+⋯+</m:t>
                        </m:r>
                        <m:sSubSup>
                          <m:sSub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n</m:t>
                            </m:r>
                          </m:sub>
                          <m:sup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82296" indent="0">
                  <a:buSzPct val="100000"/>
                  <a:buNone/>
                </a:pPr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735832"/>
                <a:ext cx="7962088" cy="4213448"/>
              </a:xfrm>
              <a:blipFill rotWithShape="1">
                <a:blip r:embed="rId2"/>
                <a:stretch>
                  <a:fillRect t="-1302" b="-130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00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332656"/>
                <a:ext cx="7920880" cy="6408712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Distance between two points in</a:t>
                </a:r>
                <a:r>
                  <a:rPr lang="en-IN" sz="2400" b="1" dirty="0"/>
                  <a:t> </a:t>
                </a:r>
                <a:r>
                  <a:rPr lang="en-IN" sz="2400" b="1" dirty="0" err="1"/>
                  <a:t>ℝ</a:t>
                </a:r>
                <a:r>
                  <a:rPr lang="en-IN" sz="2400" b="1" baseline="30000" dirty="0" err="1"/>
                  <a:t>n</a:t>
                </a:r>
                <a:r>
                  <a:rPr lang="en-IN" sz="2400" b="1" dirty="0"/>
                  <a:t> </a:t>
                </a:r>
                <a:r>
                  <a:rPr lang="en-I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I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Let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(x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….., 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&amp; y = (y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y</a:t>
                </a:r>
                <a:r>
                  <a:rPr lang="en-IN" sz="24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….., </a:t>
                </a:r>
                <a:r>
                  <a:rPr lang="en-I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IN" sz="24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IN" sz="2400" dirty="0"/>
                  <a:t> </a:t>
                </a:r>
                <a:r>
                  <a:rPr lang="en-IN" sz="2400" dirty="0" err="1"/>
                  <a:t>ℝ</a:t>
                </a:r>
                <a:r>
                  <a:rPr lang="en-IN" sz="2400" b="1" baseline="30000" dirty="0" err="1"/>
                  <a:t>n</a:t>
                </a:r>
                <a:r>
                  <a:rPr lang="en-IN" sz="2400" b="1" baseline="30000" dirty="0"/>
                  <a:t> </a:t>
                </a:r>
                <a:r>
                  <a:rPr lang="en-IN" sz="2400" dirty="0"/>
                  <a:t>,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:endParaRPr lang="en-I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distance between two points x &amp; y denoted by || x – y || &amp;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is given by</a:t>
                </a:r>
              </a:p>
              <a:p>
                <a:pPr marL="82296" indent="0"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|| x – y ||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24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400" i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400" i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N" sz="2400" i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IN" sz="2400" i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N" sz="2400" i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IN" sz="2400" i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400" i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400" i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IN" sz="2400" i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IN" sz="2400" i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IN" sz="2400" i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IN" sz="2400" i="0">
                            <a:latin typeface="Cambria Math"/>
                          </a:rPr>
                          <m:t>+⋯+</m:t>
                        </m:r>
                        <m:sSup>
                          <m:s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400" i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n</m:t>
                                </m:r>
                              </m:sub>
                            </m:sSub>
                            <m:r>
                              <a:rPr lang="en-IN" sz="2400" i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IN" sz="2400" i="0">
                                    <a:latin typeface="Cambria Math"/>
                                  </a:rPr>
                                  <m:t>n</m:t>
                                </m:r>
                              </m:sub>
                            </m:sSub>
                            <m:r>
                              <a:rPr lang="en-IN" sz="2400" i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Open Ball in </a:t>
                </a:r>
                <a:r>
                  <a:rPr lang="en-IN" sz="2400" b="1" dirty="0" err="1"/>
                  <a:t>ℝ</a:t>
                </a:r>
                <a:r>
                  <a:rPr lang="en-IN" sz="2400" b="1" baseline="30000" dirty="0" err="1"/>
                  <a:t>n</a:t>
                </a:r>
                <a:r>
                  <a:rPr lang="en-IN" sz="2400" b="1" dirty="0"/>
                  <a:t> 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Let a = (a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…., a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IN" sz="2400" dirty="0"/>
                  <a:t> </a:t>
                </a:r>
                <a:r>
                  <a:rPr lang="en-IN" sz="2400" dirty="0" err="1"/>
                  <a:t>ℝ</a:t>
                </a:r>
                <a:r>
                  <a:rPr lang="en-IN" sz="2400" b="1" baseline="30000" dirty="0" err="1"/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r &gt; 0 be any real number.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Then the Open ball centred at 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‘a’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radius 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‘r’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IN" sz="2400" dirty="0" err="1" smtClean="0"/>
                  <a:t>ℝ</a:t>
                </a:r>
                <a:r>
                  <a:rPr lang="en-IN" sz="2400" b="1" baseline="30000" dirty="0" err="1" smtClean="0"/>
                  <a:t>n</a:t>
                </a:r>
                <a:r>
                  <a:rPr lang="en-IN" sz="2400" b="1" baseline="30000" dirty="0" smtClean="0"/>
                  <a:t> </a:t>
                </a:r>
              </a:p>
              <a:p>
                <a:pPr marL="82296" indent="0"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denoted by 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r)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IN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(r)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&amp; is given by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B(a, r) = { x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IN" sz="2400" dirty="0"/>
                  <a:t> </a:t>
                </a:r>
                <a:r>
                  <a:rPr lang="en-IN" sz="2400" dirty="0" err="1"/>
                  <a:t>ℝ</a:t>
                </a:r>
                <a:r>
                  <a:rPr lang="en-IN" sz="2400" b="1" baseline="30000" dirty="0" err="1"/>
                  <a:t>n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|| x – a || &lt; r }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For n = 2, let a = (a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IN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B(a, r) = { (x, y)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IN" sz="2400" dirty="0"/>
                  <a:t> </a:t>
                </a:r>
                <a:r>
                  <a:rPr lang="en-IN" sz="2400" dirty="0" smtClean="0"/>
                  <a:t>ℝ</a:t>
                </a:r>
                <a:r>
                  <a:rPr lang="en-IN" sz="2400" b="1" baseline="30000" dirty="0" smtClean="0"/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|| (x, y) – (a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</a:t>
                </a:r>
                <a:r>
                  <a:rPr lang="en-IN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|| &lt; r }</a:t>
                </a:r>
              </a:p>
              <a:p>
                <a:pPr marL="82296" indent="0">
                  <a:buNone/>
                </a:pP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B(a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r) = { (x, y)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IN" sz="2400" dirty="0"/>
                  <a:t> ℝ</a:t>
                </a:r>
                <a:r>
                  <a:rPr lang="en-IN" sz="2400" b="1" baseline="30000" dirty="0"/>
                  <a:t>2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24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40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40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N" sz="240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>
                                    <a:latin typeface="Cambria Math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IN" sz="240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IN" sz="240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IN" sz="2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IN" sz="240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40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IN" sz="240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IN" sz="240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2400">
                                    <a:latin typeface="Cambria Math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a:rPr lang="en-IN" sz="240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IN" sz="240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IN" sz="2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r }</a:t>
                </a:r>
              </a:p>
              <a:p>
                <a:pPr marL="82296" indent="0">
                  <a:buNone/>
                </a:pP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B(a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r) = { (x, y)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IN" sz="2400" dirty="0"/>
                  <a:t> ℝ</a:t>
                </a:r>
                <a:r>
                  <a:rPr lang="en-IN" sz="2400" b="1" baseline="30000" dirty="0"/>
                  <a:t>2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400" i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IN" sz="2400" i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IN" sz="2400" i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y</m:t>
                            </m:r>
                          </m:e>
                          <m:sub>
                            <m:r>
                              <a:rPr lang="en-IN" sz="2400" i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IN" sz="2400" i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IN" sz="2400" i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IN" sz="2400" i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IN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400" i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IN" sz="2400" i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IN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400" i="0">
                                <a:latin typeface="Cambria Math"/>
                              </a:rPr>
                              <m:t>y</m:t>
                            </m:r>
                          </m:e>
                          <m:sub>
                            <m:r>
                              <a:rPr lang="en-IN" sz="2400" i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IN" sz="2400" i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IN" sz="2400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r</a:t>
                </a:r>
                <a:r>
                  <a:rPr lang="en-IN" sz="24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}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332656"/>
                <a:ext cx="7920880" cy="6408712"/>
              </a:xfrm>
              <a:blipFill rotWithShape="1">
                <a:blip r:embed="rId2"/>
                <a:stretch>
                  <a:fillRect t="-856" b="-14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7380312" y="4077072"/>
            <a:ext cx="1584176" cy="151216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>
                <a:solidFill>
                  <a:schemeClr val="tx1"/>
                </a:solidFill>
                <a:prstDash val="sysDash"/>
              </a:ln>
            </a:endParaRPr>
          </a:p>
        </p:txBody>
      </p:sp>
      <p:cxnSp>
        <p:nvCxnSpPr>
          <p:cNvPr id="5" name="Straight Connector 4"/>
          <p:cNvCxnSpPr>
            <a:endCxn id="2" idx="6"/>
          </p:cNvCxnSpPr>
          <p:nvPr/>
        </p:nvCxnSpPr>
        <p:spPr>
          <a:xfrm>
            <a:off x="8172400" y="4833156"/>
            <a:ext cx="79208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100392" y="4797152"/>
            <a:ext cx="72008" cy="720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7956376" y="443711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a</a:t>
            </a:r>
            <a:endParaRPr lang="en-IN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8424" y="494116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</a:t>
            </a:r>
            <a:endParaRPr lang="en-IN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8141110" y="4881716"/>
            <a:ext cx="752167" cy="134131"/>
          </a:xfrm>
          <a:custGeom>
            <a:avLst/>
            <a:gdLst>
              <a:gd name="connsiteX0" fmla="*/ 0 w 752167"/>
              <a:gd name="connsiteY0" fmla="*/ 0 h 134131"/>
              <a:gd name="connsiteX1" fmla="*/ 73742 w 752167"/>
              <a:gd name="connsiteY1" fmla="*/ 44245 h 134131"/>
              <a:gd name="connsiteX2" fmla="*/ 132735 w 752167"/>
              <a:gd name="connsiteY2" fmla="*/ 58994 h 134131"/>
              <a:gd name="connsiteX3" fmla="*/ 324464 w 752167"/>
              <a:gd name="connsiteY3" fmla="*/ 88490 h 134131"/>
              <a:gd name="connsiteX4" fmla="*/ 353961 w 752167"/>
              <a:gd name="connsiteY4" fmla="*/ 132736 h 134131"/>
              <a:gd name="connsiteX5" fmla="*/ 398206 w 752167"/>
              <a:gd name="connsiteY5" fmla="*/ 117987 h 134131"/>
              <a:gd name="connsiteX6" fmla="*/ 486696 w 752167"/>
              <a:gd name="connsiteY6" fmla="*/ 73742 h 134131"/>
              <a:gd name="connsiteX7" fmla="*/ 678425 w 752167"/>
              <a:gd name="connsiteY7" fmla="*/ 58994 h 134131"/>
              <a:gd name="connsiteX8" fmla="*/ 722671 w 752167"/>
              <a:gd name="connsiteY8" fmla="*/ 44245 h 134131"/>
              <a:gd name="connsiteX9" fmla="*/ 752167 w 752167"/>
              <a:gd name="connsiteY9" fmla="*/ 0 h 13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2167" h="134131">
                <a:moveTo>
                  <a:pt x="0" y="0"/>
                </a:moveTo>
                <a:cubicBezTo>
                  <a:pt x="24581" y="14748"/>
                  <a:pt x="47547" y="32603"/>
                  <a:pt x="73742" y="44245"/>
                </a:cubicBezTo>
                <a:cubicBezTo>
                  <a:pt x="92265" y="52477"/>
                  <a:pt x="113245" y="53425"/>
                  <a:pt x="132735" y="58994"/>
                </a:cubicBezTo>
                <a:cubicBezTo>
                  <a:pt x="247208" y="91701"/>
                  <a:pt x="87282" y="64772"/>
                  <a:pt x="324464" y="88490"/>
                </a:cubicBezTo>
                <a:cubicBezTo>
                  <a:pt x="334296" y="103239"/>
                  <a:pt x="337503" y="126153"/>
                  <a:pt x="353961" y="132736"/>
                </a:cubicBezTo>
                <a:cubicBezTo>
                  <a:pt x="368395" y="138510"/>
                  <a:pt x="384301" y="124940"/>
                  <a:pt x="398206" y="117987"/>
                </a:cubicBezTo>
                <a:cubicBezTo>
                  <a:pt x="442122" y="96028"/>
                  <a:pt x="437268" y="79920"/>
                  <a:pt x="486696" y="73742"/>
                </a:cubicBezTo>
                <a:cubicBezTo>
                  <a:pt x="550300" y="65792"/>
                  <a:pt x="614515" y="63910"/>
                  <a:pt x="678425" y="58994"/>
                </a:cubicBezTo>
                <a:cubicBezTo>
                  <a:pt x="693174" y="54078"/>
                  <a:pt x="710531" y="53957"/>
                  <a:pt x="722671" y="44245"/>
                </a:cubicBezTo>
                <a:cubicBezTo>
                  <a:pt x="736512" y="33172"/>
                  <a:pt x="752167" y="0"/>
                  <a:pt x="752167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06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  <p:bldP spid="8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44624"/>
            <a:ext cx="2776352" cy="8501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Set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532440" cy="5472608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: 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⊆ </a:t>
            </a:r>
            <a:r>
              <a:rPr lang="en-IN" sz="2400" dirty="0" err="1"/>
              <a:t>ℝ</a:t>
            </a:r>
            <a:r>
              <a:rPr lang="en-IN" sz="2400" b="1" baseline="30000" dirty="0" err="1"/>
              <a:t>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any subset of </a:t>
            </a:r>
            <a:r>
              <a:rPr lang="en-IN" sz="2400" dirty="0" err="1"/>
              <a:t>ℝ</a:t>
            </a:r>
            <a:r>
              <a:rPr lang="en-IN" sz="2400" b="1" baseline="30000" dirty="0" err="1"/>
              <a:t>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 is said to be an open set if for every a </a:t>
            </a:r>
            <a:r>
              <a:rPr lang="en-IN" sz="2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∈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there exists r &gt; 0 such that B(a, r) </a:t>
            </a:r>
            <a:r>
              <a:rPr lang="en-IN" sz="2400" dirty="0">
                <a:latin typeface="Cambria Math"/>
                <a:ea typeface="Cambria Math"/>
                <a:cs typeface="Times New Roman" panose="02020603050405020304" pitchFamily="18" charset="0"/>
              </a:rPr>
              <a:t>⊆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</a:p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Remarks : 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An open set contains open ball around each of its points.</a:t>
            </a:r>
          </a:p>
          <a:p>
            <a:pPr marL="82296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An Open ball is an Open set.</a:t>
            </a:r>
          </a:p>
          <a:p>
            <a:pPr marL="82296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 = {(x, y) / x &gt; 0}. i.e. S is the right half plane in . Then,     S is an open set.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39952" y="4365104"/>
            <a:ext cx="0" cy="2348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23928" y="6309320"/>
            <a:ext cx="3384376" cy="8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39952" y="465313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39952" y="472514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39952" y="479715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39952" y="486916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39952" y="494116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39952" y="501317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39952" y="508518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9952" y="515719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39952" y="522920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39952" y="530120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39952" y="537321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39952" y="544522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39952" y="551723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39952" y="558924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39952" y="566124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39952" y="573325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39952" y="580526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39952" y="587727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39952" y="594928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39952" y="602128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211960" y="4581128"/>
            <a:ext cx="1368152" cy="136815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4139952" y="609329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39952" y="616530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39952" y="623731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39952" y="630932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39952" y="638132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39952" y="645333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39952" y="659735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39952" y="6525344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39952" y="666936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39952" y="443711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39952" y="450912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39952" y="458112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499992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(</a:t>
            </a:r>
            <a:r>
              <a:rPr lang="en-IN" b="1" dirty="0" smtClean="0"/>
              <a:t>x</a:t>
            </a:r>
            <a:r>
              <a:rPr lang="en-IN" b="1" baseline="-25000" dirty="0" smtClean="0"/>
              <a:t>0</a:t>
            </a:r>
            <a:r>
              <a:rPr lang="en-IN" b="1" dirty="0" smtClean="0"/>
              <a:t>, y</a:t>
            </a:r>
            <a:r>
              <a:rPr lang="en-IN" b="1" baseline="-25000" dirty="0" smtClean="0"/>
              <a:t>0</a:t>
            </a:r>
            <a:r>
              <a:rPr lang="en-IN" b="1" dirty="0" smtClean="0"/>
              <a:t>)</a:t>
            </a:r>
            <a:endParaRPr lang="en-IN" b="1" dirty="0"/>
          </a:p>
        </p:txBody>
      </p:sp>
      <p:sp>
        <p:nvSpPr>
          <p:cNvPr id="47" name="Flowchart: Connector 46"/>
          <p:cNvSpPr/>
          <p:nvPr/>
        </p:nvSpPr>
        <p:spPr>
          <a:xfrm>
            <a:off x="4860032" y="5229200"/>
            <a:ext cx="72008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0" t="4301" r="45250" b="79355"/>
          <a:stretch/>
        </p:blipFill>
        <p:spPr>
          <a:xfrm>
            <a:off x="2917830" y="2189974"/>
            <a:ext cx="5489425" cy="299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2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6" grpId="0"/>
      <p:bldP spid="4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1820</TotalTime>
  <Words>1187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Rayat Shikshan Saanstha’s Arts, Science &amp; Commerce College, Mokhada Dist. : Palghar</vt:lpstr>
      <vt:lpstr>Functions of several Variables</vt:lpstr>
      <vt:lpstr>CONTENTS</vt:lpstr>
      <vt:lpstr>Introduction</vt:lpstr>
      <vt:lpstr>Euclidean Space</vt:lpstr>
      <vt:lpstr>Some Terms in Euclidean Space</vt:lpstr>
      <vt:lpstr>Some Terms in Euclidean Space</vt:lpstr>
      <vt:lpstr>PowerPoint Presentation</vt:lpstr>
      <vt:lpstr>Open Set</vt:lpstr>
      <vt:lpstr>Neighbourhood of a Point in ℝn </vt:lpstr>
      <vt:lpstr>Closed Set in ℝn</vt:lpstr>
      <vt:lpstr>Sequences in ℝn</vt:lpstr>
      <vt:lpstr>Convergence of Sequence</vt:lpstr>
      <vt:lpstr>Some Important Theorems</vt:lpstr>
      <vt:lpstr>Scalar Field</vt:lpstr>
      <vt:lpstr>Limit and of Scalar Valued functions</vt:lpstr>
      <vt:lpstr>Continuity of Scalar Valued functions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Arts, Science &amp; Commerce College, Mokhada Dist. : Palghar</dc:title>
  <dc:creator>Lenovo</dc:creator>
  <cp:lastModifiedBy>Lenovo</cp:lastModifiedBy>
  <cp:revision>176</cp:revision>
  <dcterms:created xsi:type="dcterms:W3CDTF">2020-04-11T06:48:07Z</dcterms:created>
  <dcterms:modified xsi:type="dcterms:W3CDTF">2022-07-27T02:49:05Z</dcterms:modified>
</cp:coreProperties>
</file>